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412" r:id="rId2"/>
    <p:sldId id="351" r:id="rId3"/>
    <p:sldId id="413" r:id="rId4"/>
    <p:sldId id="414" r:id="rId5"/>
    <p:sldId id="415" r:id="rId6"/>
    <p:sldId id="416" r:id="rId7"/>
    <p:sldId id="420" r:id="rId8"/>
    <p:sldId id="417" r:id="rId9"/>
    <p:sldId id="419" r:id="rId10"/>
    <p:sldId id="421" r:id="rId11"/>
    <p:sldId id="418" r:id="rId12"/>
    <p:sldId id="436" r:id="rId13"/>
    <p:sldId id="437" r:id="rId14"/>
    <p:sldId id="438" r:id="rId15"/>
    <p:sldId id="435" r:id="rId16"/>
    <p:sldId id="425" r:id="rId17"/>
    <p:sldId id="427" r:id="rId18"/>
    <p:sldId id="428" r:id="rId19"/>
    <p:sldId id="429" r:id="rId20"/>
    <p:sldId id="430" r:id="rId21"/>
    <p:sldId id="431" r:id="rId22"/>
    <p:sldId id="432" r:id="rId23"/>
    <p:sldId id="433" r:id="rId24"/>
    <p:sldId id="434" r:id="rId25"/>
    <p:sldId id="426" r:id="rId26"/>
    <p:sldId id="422" r:id="rId27"/>
    <p:sldId id="424" r:id="rId28"/>
    <p:sldId id="440" r:id="rId29"/>
    <p:sldId id="300" r:id="rId30"/>
  </p:sldIdLst>
  <p:sldSz cx="9144000" cy="5715000" type="screen16x10"/>
  <p:notesSz cx="6858000" cy="9144000"/>
  <p:embeddedFontLst>
    <p:embeddedFont>
      <p:font typeface="宋体" pitchFamily="2" charset="-122"/>
      <p:regular r:id="rId33"/>
    </p:embeddedFont>
    <p:embeddedFont>
      <p:font typeface="DIN 1451 Engschrift"/>
      <p:regular r:id="rId34"/>
    </p:embeddedFont>
    <p:embeddedFont>
      <p:font typeface="Calibri" pitchFamily="34" charset="0"/>
      <p:regular r:id="rId35"/>
      <p:bold r:id="rId36"/>
      <p:italic r:id="rId37"/>
      <p:boldItalic r:id="rId38"/>
    </p:embeddedFont>
    <p:embeddedFont>
      <p:font typeface="DIN 1451 Mittelschrift"/>
      <p:regular r:id="rId39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24F45"/>
    <a:srgbClr val="FF66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72" autoAdjust="0"/>
    <p:restoredTop sz="95208" autoAdjust="0"/>
  </p:normalViewPr>
  <p:slideViewPr>
    <p:cSldViewPr>
      <p:cViewPr varScale="1">
        <p:scale>
          <a:sx n="82" d="100"/>
          <a:sy n="82" d="100"/>
        </p:scale>
        <p:origin x="-162" y="-90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0" d="100"/>
          <a:sy n="80" d="100"/>
        </p:scale>
        <p:origin x="-2106" y="-8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F9746-6BD9-4D08-B269-C01B7DB0BB5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7C53E-FA8E-4834-BC00-7E8A0827DE2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DIN 1451 Engschrift" pitchFamily="34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DIN 1451 Engschrift" pitchFamily="34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fld id="{D1C23D86-B69B-4FDB-9553-185891A686B9}" type="datetimeFigureOut">
              <a:rPr lang="zh-CN" altLang="en-US"/>
              <a:pPr>
                <a:defRPr/>
              </a:pPr>
              <a:t>2012-3-29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DIN 1451 Engschrift" pitchFamily="34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DIN 1451 Engschrift" pitchFamily="34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fld id="{B18436D5-4FAD-4B2D-9B91-024C12EFA1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DIN 1451 Engschrift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DIN 1451 Engschrift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DIN 1451 Engschrift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DIN 1451 Engschrift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DIN 1451 Engschrift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8436D5-4FAD-4B2D-9B91-024C12EFA1CF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8436D5-4FAD-4B2D-9B91-024C12EFA1CF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 descr="ge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2219325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8" descr="ge.png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05638" y="0"/>
            <a:ext cx="2138362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Subtitle 1"/>
          <p:cNvSpPr>
            <a:spLocks noGrp="1"/>
          </p:cNvSpPr>
          <p:nvPr>
            <p:ph type="subTitle" idx="1"/>
          </p:nvPr>
        </p:nvSpPr>
        <p:spPr>
          <a:xfrm>
            <a:off x="600092" y="2939513"/>
            <a:ext cx="6400800" cy="2061127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latin typeface="DIN 1451 Engschrift" pitchFamily="34" charset="0"/>
              </a:defRPr>
            </a:lvl1pPr>
          </a:lstStyle>
          <a:p>
            <a:r>
              <a:rPr lang="en-US" smtClean="0"/>
              <a:t>Click to add subtitle</a:t>
            </a:r>
            <a:endParaRPr lang="en-US"/>
          </a:p>
        </p:txBody>
      </p:sp>
      <p:sp>
        <p:nvSpPr>
          <p:cNvPr id="10" name="Title 2"/>
          <p:cNvSpPr>
            <a:spLocks noGrp="1"/>
          </p:cNvSpPr>
          <p:nvPr>
            <p:ph type="title"/>
          </p:nvPr>
        </p:nvSpPr>
        <p:spPr>
          <a:xfrm>
            <a:off x="571472" y="2300302"/>
            <a:ext cx="6429420" cy="628636"/>
          </a:xfrm>
          <a:prstGeom prst="rect">
            <a:avLst/>
          </a:prstGeom>
        </p:spPr>
        <p:txBody>
          <a:bodyPr/>
          <a:lstStyle>
            <a:lvl1pPr>
              <a:defRPr>
                <a:latin typeface="DIN 1451 Engschrift" pitchFamily="34" charset="0"/>
              </a:defRPr>
            </a:lvl1pPr>
          </a:lstStyle>
          <a:p>
            <a:endParaRPr lang="en-US" sz="4000"/>
          </a:p>
        </p:txBody>
      </p:sp>
      <p:pic>
        <p:nvPicPr>
          <p:cNvPr id="11" name="Picture 1" descr="Z:\Management\Marketing\Marketing materials\VirtuosLogo\PNG Transparent logos\logo_virtuos_cmjn [Converted]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79749" y="500046"/>
            <a:ext cx="3163887" cy="758825"/>
          </a:xfrm>
          <a:prstGeom prst="rect">
            <a:avLst/>
          </a:prstGeom>
          <a:noFill/>
        </p:spPr>
      </p:pic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58" y="1142988"/>
            <a:ext cx="4071966" cy="3771636"/>
          </a:xfrm>
          <a:prstGeom prst="rect">
            <a:avLst/>
          </a:prstGeom>
        </p:spPr>
        <p:txBody>
          <a:bodyPr/>
          <a:lstStyle>
            <a:lvl1pPr algn="l">
              <a:defRPr sz="2800">
                <a:latin typeface="DIN 1451 Engschrift" pitchFamily="34" charset="0"/>
              </a:defRPr>
            </a:lvl1pPr>
            <a:lvl2pPr algn="l">
              <a:defRPr sz="2400">
                <a:latin typeface="DIN 1451 Engschrift" pitchFamily="34" charset="0"/>
              </a:defRPr>
            </a:lvl2pPr>
            <a:lvl3pPr algn="l">
              <a:defRPr sz="2000">
                <a:latin typeface="DIN 1451 Engschrift" pitchFamily="34" charset="0"/>
              </a:defRPr>
            </a:lvl3pPr>
            <a:lvl4pPr algn="l">
              <a:defRPr sz="1800">
                <a:latin typeface="DIN 1451 Engschrift" pitchFamily="34" charset="0"/>
              </a:defRPr>
            </a:lvl4pPr>
            <a:lvl5pPr algn="l">
              <a:defRPr sz="1800">
                <a:latin typeface="DIN 1451 Engschrift" pitchFamily="34" charset="0"/>
              </a:defRPr>
            </a:lvl5pPr>
          </a:lstStyle>
          <a:p>
            <a:pPr lvl="0"/>
            <a:r>
              <a:rPr lang="en-US" smtClean="0"/>
              <a:t>Click to </a:t>
            </a:r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4643438" y="1143000"/>
            <a:ext cx="4214812" cy="3786188"/>
          </a:xfrm>
          <a:prstGeom prst="rect">
            <a:avLst/>
          </a:prstGeom>
        </p:spPr>
        <p:txBody>
          <a:bodyPr/>
          <a:lstStyle>
            <a:lvl1pPr>
              <a:defRPr>
                <a:latin typeface="DIN 1451 Mittelschrift" pitchFamily="34" charset="0"/>
              </a:defRPr>
            </a:lvl1pPr>
          </a:lstStyle>
          <a:p>
            <a:pPr lvl="0"/>
            <a:endParaRPr lang="en-GB" noProof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072330" y="5453410"/>
            <a:ext cx="1857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Virtuos Confidential, Do</a:t>
            </a:r>
            <a:r>
              <a:rPr lang="en-US" sz="1100" baseline="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 Not Distribute</a:t>
            </a:r>
            <a:endParaRPr lang="en-US" sz="1100">
              <a:solidFill>
                <a:schemeClr val="bg1">
                  <a:lumMod val="75000"/>
                </a:schemeClr>
              </a:solidFill>
              <a:latin typeface="DIN 1451 Engschrift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642938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3" rIns="91426" bIns="45713" anchor="ctr"/>
          <a:lstStyle/>
          <a:p>
            <a:pPr algn="ctr">
              <a:defRPr/>
            </a:pPr>
            <a:endParaRPr lang="en-US">
              <a:latin typeface="DIN 1451 Engschrift" pitchFamily="34" charset="0"/>
            </a:endParaRPr>
          </a:p>
        </p:txBody>
      </p:sp>
      <p:pic>
        <p:nvPicPr>
          <p:cNvPr id="7" name="Picture 2" descr="C:\Documents and Settings\orioni\Desktop\Confirmed VI Elements\straight-grid2-for-dark-bg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2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3" descr="C:\Documents and Settings\orioni\Desktop\Images\PNG Transparent logos\logo_virtuos_cmjn_AllColorsOnDar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538" y="225425"/>
            <a:ext cx="1263628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71556" y="0"/>
            <a:ext cx="8229600" cy="642922"/>
          </a:xfrm>
          <a:prstGeom prst="rect">
            <a:avLst/>
          </a:prstGeom>
        </p:spPr>
        <p:txBody>
          <a:bodyPr anchor="ctr"/>
          <a:lstStyle>
            <a:lvl1pPr>
              <a:defRPr sz="4400">
                <a:solidFill>
                  <a:schemeClr val="bg1"/>
                </a:solidFill>
                <a:latin typeface="DIN 1451 Engschrift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3" rIns="91426" bIns="45713" anchor="ctr"/>
          <a:lstStyle/>
          <a:p>
            <a:pPr algn="ctr">
              <a:defRPr/>
            </a:pPr>
            <a:endParaRPr lang="en-US">
              <a:latin typeface="DIN 1451 Engschrift" pitchFamily="34" charset="0"/>
            </a:endParaRP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-32" y="642922"/>
            <a:ext cx="9144032" cy="5072078"/>
          </a:xfrm>
          <a:prstGeom prst="rect">
            <a:avLst/>
          </a:prstGeom>
        </p:spPr>
        <p:txBody>
          <a:bodyPr/>
          <a:lstStyle>
            <a:lvl1pPr>
              <a:defRPr>
                <a:latin typeface="DIN 1451 Mittelschrift" pitchFamily="34" charset="0"/>
              </a:defRPr>
            </a:lvl1pPr>
          </a:lstStyle>
          <a:p>
            <a:pPr lvl="0"/>
            <a:endParaRPr lang="en-GB" noProof="0"/>
          </a:p>
        </p:txBody>
      </p:sp>
      <p:pic>
        <p:nvPicPr>
          <p:cNvPr id="4" name="Picture 2" descr="C:\Documents and Settings\orioni\Desktop\Confirmed VI Elements\straight-grid2-for-dark-bg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2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 descr="C:\Documents and Settings\orioni\Desktop\Images\PNG Transparent logos\logo_virtuos_cmjn_AllColorsOnDar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538" y="225425"/>
            <a:ext cx="1263628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072330" y="5453410"/>
            <a:ext cx="1857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Virtuos Confidential, Do</a:t>
            </a:r>
            <a:r>
              <a:rPr lang="en-US" sz="1100" baseline="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 Not Distribute</a:t>
            </a:r>
            <a:endParaRPr lang="en-US" sz="1100">
              <a:solidFill>
                <a:schemeClr val="bg1">
                  <a:lumMod val="75000"/>
                </a:schemeClr>
              </a:solidFill>
              <a:latin typeface="DIN 1451 Engschrift" pitchFamily="34" charset="0"/>
            </a:endParaRPr>
          </a:p>
        </p:txBody>
      </p:sp>
      <p:sp>
        <p:nvSpPr>
          <p:cNvPr id="9" name="Title 10"/>
          <p:cNvSpPr>
            <a:spLocks noGrp="1"/>
          </p:cNvSpPr>
          <p:nvPr>
            <p:ph type="title"/>
          </p:nvPr>
        </p:nvSpPr>
        <p:spPr>
          <a:xfrm>
            <a:off x="771556" y="0"/>
            <a:ext cx="8229600" cy="642922"/>
          </a:xfrm>
          <a:prstGeom prst="rect">
            <a:avLst/>
          </a:prstGeom>
        </p:spPr>
        <p:txBody>
          <a:bodyPr anchor="ctr"/>
          <a:lstStyle>
            <a:lvl1pPr>
              <a:defRPr sz="4400">
                <a:solidFill>
                  <a:schemeClr val="bg1"/>
                </a:solidFill>
                <a:latin typeface="DIN 1451 Engschrift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Cont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-32" y="642922"/>
            <a:ext cx="9144032" cy="5072078"/>
          </a:xfrm>
          <a:prstGeom prst="rect">
            <a:avLst/>
          </a:prstGeom>
        </p:spPr>
        <p:txBody>
          <a:bodyPr/>
          <a:lstStyle>
            <a:lvl1pPr>
              <a:defRPr>
                <a:latin typeface="DIN 1451 Mittelschrift" pitchFamily="34" charset="0"/>
              </a:defRPr>
            </a:lvl1pPr>
          </a:lstStyle>
          <a:p>
            <a:pPr lvl="0"/>
            <a:endParaRPr lang="en-GB" noProof="0"/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9144000" cy="642938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3" rIns="91426" bIns="45713" anchor="ctr"/>
          <a:lstStyle/>
          <a:p>
            <a:pPr algn="ctr">
              <a:defRPr/>
            </a:pPr>
            <a:endParaRPr lang="en-US">
              <a:latin typeface="DIN 1451 Engschrift" pitchFamily="34" charset="0"/>
            </a:endParaRPr>
          </a:p>
        </p:txBody>
      </p:sp>
      <p:pic>
        <p:nvPicPr>
          <p:cNvPr id="4" name="Picture 2" descr="C:\Documents and Settings\orioni\Desktop\Confirmed VI Elements\straight-grid2-for-dark-bg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2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 descr="C:\Documents and Settings\orioni\Desktop\Images\PNG Transparent logos\logo_virtuos_cmjn_AllColorsOnDar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538" y="225425"/>
            <a:ext cx="1263628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072330" y="5453410"/>
            <a:ext cx="1857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Virtuos Confidential, Do</a:t>
            </a:r>
            <a:r>
              <a:rPr lang="en-US" sz="1100" baseline="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 Not Distribute</a:t>
            </a:r>
            <a:endParaRPr lang="en-US" sz="1100">
              <a:solidFill>
                <a:schemeClr val="bg1">
                  <a:lumMod val="75000"/>
                </a:schemeClr>
              </a:solidFill>
              <a:latin typeface="DIN 1451 Engschrift" pitchFamily="34" charset="0"/>
            </a:endParaRPr>
          </a:p>
        </p:txBody>
      </p:sp>
      <p:sp>
        <p:nvSpPr>
          <p:cNvPr id="8" name="Title 10"/>
          <p:cNvSpPr>
            <a:spLocks noGrp="1"/>
          </p:cNvSpPr>
          <p:nvPr>
            <p:ph type="title"/>
          </p:nvPr>
        </p:nvSpPr>
        <p:spPr>
          <a:xfrm>
            <a:off x="771556" y="0"/>
            <a:ext cx="8229600" cy="642922"/>
          </a:xfrm>
          <a:prstGeom prst="rect">
            <a:avLst/>
          </a:prstGeom>
        </p:spPr>
        <p:txBody>
          <a:bodyPr anchor="ctr"/>
          <a:lstStyle>
            <a:lvl1pPr>
              <a:defRPr sz="4400">
                <a:solidFill>
                  <a:schemeClr val="bg1"/>
                </a:solidFill>
                <a:latin typeface="DIN 1451 Engschrift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-32" y="-20"/>
            <a:ext cx="9144032" cy="5072098"/>
          </a:xfrm>
          <a:prstGeom prst="rect">
            <a:avLst/>
          </a:prstGeom>
        </p:spPr>
        <p:txBody>
          <a:bodyPr/>
          <a:lstStyle>
            <a:lvl1pPr>
              <a:defRPr>
                <a:latin typeface="DIN 1451 Mittelschrift" pitchFamily="34" charset="0"/>
              </a:defRPr>
            </a:lvl1pPr>
          </a:lstStyle>
          <a:p>
            <a:pPr lvl="0"/>
            <a:endParaRPr lang="en-GB" noProof="0"/>
          </a:p>
        </p:txBody>
      </p:sp>
      <p:sp>
        <p:nvSpPr>
          <p:cNvPr id="5" name="Rectangle 4"/>
          <p:cNvSpPr/>
          <p:nvPr userDrawn="1"/>
        </p:nvSpPr>
        <p:spPr>
          <a:xfrm rot="10800000">
            <a:off x="0" y="5072063"/>
            <a:ext cx="9144000" cy="642937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3" rIns="91426" bIns="45713" anchor="ctr"/>
          <a:lstStyle/>
          <a:p>
            <a:pPr algn="ctr">
              <a:defRPr/>
            </a:pPr>
            <a:endParaRPr lang="en-US">
              <a:latin typeface="DIN 1451 Engschrift" pitchFamily="34" charset="0"/>
            </a:endParaRPr>
          </a:p>
        </p:txBody>
      </p:sp>
      <p:pic>
        <p:nvPicPr>
          <p:cNvPr id="6" name="Picture 2" descr="C:\Documents and Settings\orioni\Desktop\Confirmed VI Elements\straight-grid2-for-dark-bg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072063"/>
            <a:ext cx="9144000" cy="642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 descr="C:\Documents and Settings\orioni\Desktop\Images\PNG Transparent logos\logo_virtuos_cmjn_AllColorsOnDar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00958" y="5178443"/>
            <a:ext cx="1263651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3571868" y="5143516"/>
            <a:ext cx="3286125" cy="500062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chemeClr val="bg1"/>
                </a:solidFill>
                <a:latin typeface="DIN 1451 Mittelschrift" pitchFamily="34" charset="0"/>
              </a:defRPr>
            </a:lvl1pPr>
            <a:lvl2pPr algn="l">
              <a:defRPr sz="1200">
                <a:solidFill>
                  <a:schemeClr val="bg1"/>
                </a:solidFill>
                <a:latin typeface="DIN 1451 Mittelschrift" pitchFamily="34" charset="0"/>
              </a:defRPr>
            </a:lvl2pPr>
            <a:lvl3pPr algn="l">
              <a:defRPr sz="1100">
                <a:solidFill>
                  <a:schemeClr val="bg1"/>
                </a:solidFill>
                <a:latin typeface="DIN 1451 Mittelschrift" pitchFamily="34" charset="0"/>
              </a:defRPr>
            </a:lvl3pPr>
            <a:lvl4pPr algn="l">
              <a:defRPr sz="1050">
                <a:solidFill>
                  <a:schemeClr val="bg1"/>
                </a:solidFill>
                <a:latin typeface="DIN 1451 Mittelschrift" pitchFamily="34" charset="0"/>
              </a:defRPr>
            </a:lvl4pPr>
            <a:lvl5pPr algn="l">
              <a:defRPr sz="1050">
                <a:solidFill>
                  <a:schemeClr val="bg1"/>
                </a:solidFill>
                <a:latin typeface="DIN 1451 Mittelschrift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itle 9"/>
          <p:cNvSpPr>
            <a:spLocks noGrp="1"/>
          </p:cNvSpPr>
          <p:nvPr>
            <p:ph type="title"/>
          </p:nvPr>
        </p:nvSpPr>
        <p:spPr>
          <a:xfrm>
            <a:off x="214282" y="5143516"/>
            <a:ext cx="3357586" cy="571484"/>
          </a:xfrm>
          <a:prstGeom prst="rect">
            <a:avLst/>
          </a:prstGeom>
        </p:spPr>
        <p:txBody>
          <a:bodyPr/>
          <a:lstStyle>
            <a:lvl1pPr algn="l">
              <a:defRPr sz="2000">
                <a:solidFill>
                  <a:schemeClr val="bg1"/>
                </a:solidFill>
                <a:latin typeface="DIN 1451 Mittelschrift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9" name="TextBox 8"/>
          <p:cNvSpPr txBox="1"/>
          <p:nvPr userDrawn="1"/>
        </p:nvSpPr>
        <p:spPr>
          <a:xfrm>
            <a:off x="7072330" y="5453410"/>
            <a:ext cx="1857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Virtuos Confidential, Do</a:t>
            </a:r>
            <a:r>
              <a:rPr lang="en-US" sz="1100" baseline="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 Not Distribute</a:t>
            </a:r>
            <a:endParaRPr lang="en-US" sz="1100">
              <a:solidFill>
                <a:schemeClr val="bg1">
                  <a:lumMod val="75000"/>
                </a:schemeClr>
              </a:solidFill>
              <a:latin typeface="DIN 1451 Engschrift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3" rIns="91426" bIns="45713" anchor="ctr"/>
          <a:lstStyle/>
          <a:p>
            <a:pPr algn="ctr">
              <a:defRPr/>
            </a:pPr>
            <a:endParaRPr lang="en-US">
              <a:latin typeface="DIN 1451 Engschrift" pitchFamily="34" charset="0"/>
            </a:endParaRPr>
          </a:p>
        </p:txBody>
      </p:sp>
      <p:sp>
        <p:nvSpPr>
          <p:cNvPr id="7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-32" y="-20"/>
            <a:ext cx="9144032" cy="5072098"/>
          </a:xfrm>
          <a:prstGeom prst="rect">
            <a:avLst/>
          </a:prstGeom>
        </p:spPr>
        <p:txBody>
          <a:bodyPr/>
          <a:lstStyle>
            <a:lvl1pPr>
              <a:defRPr>
                <a:latin typeface="DIN 1451 Mittelschrift" pitchFamily="34" charset="0"/>
              </a:defRPr>
            </a:lvl1pPr>
          </a:lstStyle>
          <a:p>
            <a:pPr lvl="0"/>
            <a:endParaRPr lang="en-GB" noProof="0"/>
          </a:p>
        </p:txBody>
      </p:sp>
      <p:sp>
        <p:nvSpPr>
          <p:cNvPr id="5" name="Rectangle 4"/>
          <p:cNvSpPr/>
          <p:nvPr userDrawn="1"/>
        </p:nvSpPr>
        <p:spPr>
          <a:xfrm rot="10800000">
            <a:off x="0" y="5072063"/>
            <a:ext cx="9144000" cy="642937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3" rIns="91426" bIns="45713" anchor="ctr"/>
          <a:lstStyle/>
          <a:p>
            <a:pPr algn="ctr">
              <a:defRPr/>
            </a:pPr>
            <a:endParaRPr lang="en-US">
              <a:latin typeface="DIN 1451 Engschrift" pitchFamily="34" charset="0"/>
            </a:endParaRPr>
          </a:p>
        </p:txBody>
      </p:sp>
      <p:pic>
        <p:nvPicPr>
          <p:cNvPr id="6" name="Picture 2" descr="C:\Documents and Settings\orioni\Desktop\Confirmed VI Elements\straight-grid2-for-dark-bg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072063"/>
            <a:ext cx="9144000" cy="642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 descr="C:\Documents and Settings\orioni\Desktop\Images\PNG Transparent logos\logo_virtuos_cmjn_AllColorsOnDar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00958" y="5178443"/>
            <a:ext cx="1263651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3571868" y="5143516"/>
            <a:ext cx="3286125" cy="500062"/>
          </a:xfrm>
          <a:prstGeom prst="rect">
            <a:avLst/>
          </a:prstGeom>
        </p:spPr>
        <p:txBody>
          <a:bodyPr/>
          <a:lstStyle>
            <a:lvl1pPr algn="l">
              <a:defRPr sz="1400">
                <a:solidFill>
                  <a:schemeClr val="bg1"/>
                </a:solidFill>
                <a:latin typeface="DIN 1451 Mittelschrift" pitchFamily="34" charset="0"/>
              </a:defRPr>
            </a:lvl1pPr>
            <a:lvl2pPr algn="l">
              <a:defRPr sz="1200">
                <a:solidFill>
                  <a:schemeClr val="bg1"/>
                </a:solidFill>
                <a:latin typeface="DIN 1451 Mittelschrift" pitchFamily="34" charset="0"/>
              </a:defRPr>
            </a:lvl2pPr>
            <a:lvl3pPr algn="l">
              <a:defRPr sz="1100">
                <a:solidFill>
                  <a:schemeClr val="bg1"/>
                </a:solidFill>
                <a:latin typeface="DIN 1451 Mittelschrift" pitchFamily="34" charset="0"/>
              </a:defRPr>
            </a:lvl3pPr>
            <a:lvl4pPr algn="l">
              <a:defRPr sz="1050">
                <a:solidFill>
                  <a:schemeClr val="bg1"/>
                </a:solidFill>
                <a:latin typeface="DIN 1451 Mittelschrift" pitchFamily="34" charset="0"/>
              </a:defRPr>
            </a:lvl4pPr>
            <a:lvl5pPr algn="l">
              <a:defRPr sz="1050">
                <a:solidFill>
                  <a:schemeClr val="bg1"/>
                </a:solidFill>
                <a:latin typeface="DIN 1451 Mittelschrift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Title 9"/>
          <p:cNvSpPr>
            <a:spLocks noGrp="1"/>
          </p:cNvSpPr>
          <p:nvPr>
            <p:ph type="title"/>
          </p:nvPr>
        </p:nvSpPr>
        <p:spPr>
          <a:xfrm>
            <a:off x="214282" y="5143516"/>
            <a:ext cx="3357586" cy="571484"/>
          </a:xfrm>
          <a:prstGeom prst="rect">
            <a:avLst/>
          </a:prstGeom>
        </p:spPr>
        <p:txBody>
          <a:bodyPr/>
          <a:lstStyle>
            <a:lvl1pPr algn="l">
              <a:defRPr sz="2000">
                <a:solidFill>
                  <a:schemeClr val="bg1"/>
                </a:solidFill>
                <a:latin typeface="DIN 1451 Mittelschrift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13" name="TextBox 12"/>
          <p:cNvSpPr txBox="1"/>
          <p:nvPr userDrawn="1"/>
        </p:nvSpPr>
        <p:spPr>
          <a:xfrm>
            <a:off x="7072330" y="5453410"/>
            <a:ext cx="1857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Virtuos Confidential, Do</a:t>
            </a:r>
            <a:r>
              <a:rPr lang="en-US" sz="1100" baseline="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 Not Distribute</a:t>
            </a:r>
            <a:endParaRPr lang="en-US" sz="1100">
              <a:solidFill>
                <a:schemeClr val="bg1">
                  <a:lumMod val="75000"/>
                </a:schemeClr>
              </a:solidFill>
              <a:latin typeface="DIN 1451 Engschrift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Gradien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  <a:alpha val="72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64425" y="5032375"/>
            <a:ext cx="1481138" cy="46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4348" y="2428872"/>
            <a:ext cx="7772400" cy="439203"/>
          </a:xfrm>
          <a:prstGeom prst="rect">
            <a:avLst/>
          </a:prstGeom>
        </p:spPr>
        <p:txBody>
          <a:bodyPr/>
          <a:lstStyle>
            <a:lvl1pPr>
              <a:defRPr lang="en-GB" dirty="0">
                <a:latin typeface="DIN Engschrift Std" pitchFamily="50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71670" y="2868075"/>
            <a:ext cx="6400800" cy="20611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rgbClr val="FF6600"/>
                </a:solidFill>
                <a:latin typeface="DIN Engschrift Std" pitchFamily="50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2875" y="5338763"/>
            <a:ext cx="900113" cy="30480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bg1">
                    <a:lumMod val="50000"/>
                  </a:schemeClr>
                </a:solidFill>
                <a:latin typeface="DIN Engschrift Std" pitchFamily="50" charset="0"/>
                <a:ea typeface="+mn-ea"/>
              </a:defRPr>
            </a:lvl1pPr>
          </a:lstStyle>
          <a:p>
            <a:pPr>
              <a:defRPr/>
            </a:pPr>
            <a:fld id="{46AD9EC0-FCBB-4711-993E-C642742D35B2}" type="datetimeFigureOut">
              <a:rPr lang="en-US"/>
              <a:pPr>
                <a:defRPr/>
              </a:pPr>
              <a:t>3/29/2012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14550" y="5329238"/>
            <a:ext cx="2143125" cy="303212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>
                    <a:lumMod val="50000"/>
                  </a:schemeClr>
                </a:solidFill>
                <a:latin typeface="DIN Engschrift Std" pitchFamily="50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4425" y="5329238"/>
            <a:ext cx="900113" cy="303212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bg1">
                    <a:lumMod val="50000"/>
                  </a:schemeClr>
                </a:solidFill>
                <a:latin typeface="DIN Engschrift Std" pitchFamily="50" charset="0"/>
                <a:ea typeface="+mn-ea"/>
              </a:defRPr>
            </a:lvl1pPr>
          </a:lstStyle>
          <a:p>
            <a:pPr>
              <a:defRPr/>
            </a:pPr>
            <a:fld id="{93FA6101-53E8-4C1E-9D4A-CB2BB411590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pic>
        <p:nvPicPr>
          <p:cNvPr id="8" name="图片 7" descr="ge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2219325" cy="5715000"/>
          </a:xfrm>
          <a:prstGeom prst="rect">
            <a:avLst/>
          </a:prstGeom>
        </p:spPr>
      </p:pic>
      <p:pic>
        <p:nvPicPr>
          <p:cNvPr id="9" name="图片 8" descr="ge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 flipH="1">
            <a:off x="7005639" y="0"/>
            <a:ext cx="2138361" cy="5715000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ont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58" y="1142988"/>
            <a:ext cx="4071966" cy="3771636"/>
          </a:xfrm>
          <a:prstGeom prst="rect">
            <a:avLst/>
          </a:prstGeom>
        </p:spPr>
        <p:txBody>
          <a:bodyPr/>
          <a:lstStyle>
            <a:lvl1pPr algn="l">
              <a:defRPr sz="2800">
                <a:latin typeface="DIN 1451 Engschrift" pitchFamily="34" charset="0"/>
              </a:defRPr>
            </a:lvl1pPr>
            <a:lvl2pPr algn="l">
              <a:defRPr sz="2400">
                <a:latin typeface="DIN 1451 Engschrift" pitchFamily="34" charset="0"/>
              </a:defRPr>
            </a:lvl2pPr>
            <a:lvl3pPr algn="l">
              <a:defRPr sz="2000">
                <a:latin typeface="DIN 1451 Engschrift" pitchFamily="34" charset="0"/>
              </a:defRPr>
            </a:lvl3pPr>
            <a:lvl4pPr algn="l">
              <a:defRPr sz="1800">
                <a:latin typeface="DIN 1451 Engschrift" pitchFamily="34" charset="0"/>
              </a:defRPr>
            </a:lvl4pPr>
            <a:lvl5pPr algn="l">
              <a:defRPr sz="1800">
                <a:latin typeface="DIN 1451 Engschrift" pitchFamily="34" charset="0"/>
              </a:defRPr>
            </a:lvl5pPr>
          </a:lstStyle>
          <a:p>
            <a:pPr lvl="0"/>
            <a:r>
              <a:rPr lang="en-US" smtClean="0"/>
              <a:t>Click to </a:t>
            </a:r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072330" y="5453410"/>
            <a:ext cx="1857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Virtuos Confidential, Do</a:t>
            </a:r>
            <a:r>
              <a:rPr lang="en-US" sz="1100" baseline="0" smtClean="0">
                <a:solidFill>
                  <a:schemeClr val="bg1">
                    <a:lumMod val="75000"/>
                  </a:schemeClr>
                </a:solidFill>
                <a:latin typeface="DIN 1451 Engschrift" pitchFamily="34" charset="0"/>
              </a:rPr>
              <a:t> Not Distribute</a:t>
            </a:r>
            <a:endParaRPr lang="en-US" sz="1100">
              <a:solidFill>
                <a:schemeClr val="bg1">
                  <a:lumMod val="75000"/>
                </a:schemeClr>
              </a:solidFill>
              <a:latin typeface="DIN 1451 Engschrift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642938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3" rIns="91426" bIns="45713" anchor="ctr"/>
          <a:lstStyle/>
          <a:p>
            <a:pPr algn="ctr">
              <a:defRPr/>
            </a:pPr>
            <a:endParaRPr lang="en-US">
              <a:latin typeface="DIN 1451 Engschrift" pitchFamily="34" charset="0"/>
            </a:endParaRPr>
          </a:p>
        </p:txBody>
      </p:sp>
      <p:pic>
        <p:nvPicPr>
          <p:cNvPr id="7" name="Picture 2" descr="C:\Documents and Settings\orioni\Desktop\Confirmed VI Elements\straight-grid2-for-dark-bg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42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3" descr="C:\Documents and Settings\orioni\Desktop\Images\PNG Transparent logos\logo_virtuos_cmjn_AllColorsOnDark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538" y="225425"/>
            <a:ext cx="1263628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71556" y="0"/>
            <a:ext cx="8229600" cy="642922"/>
          </a:xfrm>
          <a:prstGeom prst="rect">
            <a:avLst/>
          </a:prstGeom>
        </p:spPr>
        <p:txBody>
          <a:bodyPr anchor="ctr"/>
          <a:lstStyle>
            <a:lvl1pPr>
              <a:defRPr sz="4400">
                <a:solidFill>
                  <a:schemeClr val="bg1"/>
                </a:solidFill>
                <a:latin typeface="DIN 1451 Engschrift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  <a:alpha val="72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91" r:id="rId2"/>
    <p:sldLayoutId id="2147483692" r:id="rId3"/>
    <p:sldLayoutId id="2147483693" r:id="rId4"/>
    <p:sldLayoutId id="2147483687" r:id="rId5"/>
    <p:sldLayoutId id="2147483685" r:id="rId6"/>
    <p:sldLayoutId id="2147483690" r:id="rId7"/>
    <p:sldLayoutId id="2147483694" r:id="rId8"/>
    <p:sldLayoutId id="2147483704" r:id="rId9"/>
  </p:sldLayoutIdLst>
  <p:transition/>
  <p:txStyles>
    <p:titleStyle>
      <a:lvl1pPr algn="r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DIN Mittelschrift Std" pitchFamily="50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DIN Mittelschrift Std" pitchFamily="50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DIN Mittelschrift Std" pitchFamily="50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DIN Mittelschrift Std" pitchFamily="50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DIN Mittelschrift Std" pitchFamily="50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DIN Mittelschrift Std" pitchFamily="50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DIN Mittelschrift Std" pitchFamily="50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DIN Mittelschrift Std" pitchFamily="50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DIN Mittelschrift Std" pitchFamily="50" charset="0"/>
        </a:defRPr>
      </a:lvl9pPr>
    </p:titleStyle>
    <p:bodyStyle>
      <a:lvl1pPr marL="342900" indent="-342900" algn="r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rgbClr val="FF6600"/>
          </a:solidFill>
          <a:latin typeface="DIN Mittelschrift Std" pitchFamily="50" charset="0"/>
          <a:ea typeface="+mn-ea"/>
          <a:cs typeface="+mn-cs"/>
        </a:defRPr>
      </a:lvl1pPr>
      <a:lvl2pPr marL="742950" indent="-285750" algn="r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rgbClr val="FF6600"/>
          </a:solidFill>
          <a:latin typeface="DIN Mittelschrift Std" pitchFamily="50" charset="0"/>
          <a:ea typeface="+mn-ea"/>
          <a:cs typeface="+mn-cs"/>
        </a:defRPr>
      </a:lvl2pPr>
      <a:lvl3pPr marL="1143000" indent="-228600" algn="r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rgbClr val="FF6600"/>
          </a:solidFill>
          <a:latin typeface="DIN Mittelschrift Std" pitchFamily="50" charset="0"/>
          <a:ea typeface="+mn-ea"/>
          <a:cs typeface="+mn-cs"/>
        </a:defRPr>
      </a:lvl3pPr>
      <a:lvl4pPr marL="1600200" indent="-228600" algn="r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rgbClr val="FF6600"/>
          </a:solidFill>
          <a:latin typeface="DIN Mittelschrift Std" pitchFamily="50" charset="0"/>
          <a:ea typeface="+mn-ea"/>
          <a:cs typeface="+mn-cs"/>
        </a:defRPr>
      </a:lvl4pPr>
      <a:lvl5pPr marL="2057400" indent="-228600" algn="r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rgbClr val="FF6600"/>
          </a:solidFill>
          <a:latin typeface="DIN Mittelschrift Std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hatgamesare.com/2010/12/cityville-explained-final-part-social-games.html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Lessons from GDC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2300302"/>
            <a:ext cx="6840760" cy="628636"/>
          </a:xfrm>
        </p:spPr>
        <p:txBody>
          <a:bodyPr/>
          <a:lstStyle/>
          <a:p>
            <a:r>
              <a:rPr lang="en-US" altLang="zh-CN" sz="4000" dirty="0" smtClean="0"/>
              <a:t>How to succeed in Social &amp; Mobile games ?</a:t>
            </a:r>
            <a:endParaRPr lang="en-US" sz="4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7158" y="1142988"/>
            <a:ext cx="8463314" cy="3771636"/>
          </a:xfrm>
        </p:spPr>
        <p:txBody>
          <a:bodyPr/>
          <a:lstStyle/>
          <a:p>
            <a:r>
              <a:rPr lang="fr-FR" dirty="0" err="1" smtClean="0"/>
              <a:t>Distribute</a:t>
            </a:r>
            <a:r>
              <a:rPr lang="fr-FR" dirty="0" smtClean="0"/>
              <a:t> as </a:t>
            </a:r>
            <a:r>
              <a:rPr lang="fr-FR" dirty="0" err="1" smtClean="0"/>
              <a:t>many</a:t>
            </a:r>
            <a:r>
              <a:rPr lang="fr-FR" dirty="0" smtClean="0"/>
              <a:t> </a:t>
            </a:r>
            <a:r>
              <a:rPr lang="fr-FR" dirty="0" err="1" smtClean="0"/>
              <a:t>games</a:t>
            </a:r>
            <a:r>
              <a:rPr lang="fr-FR" dirty="0" smtClean="0"/>
              <a:t> as possible	</a:t>
            </a:r>
            <a:r>
              <a:rPr lang="fr-FR" dirty="0" err="1" smtClean="0"/>
              <a:t>Exposure</a:t>
            </a:r>
            <a:r>
              <a:rPr lang="fr-FR" dirty="0" smtClean="0"/>
              <a:t> / Acquisition</a:t>
            </a:r>
          </a:p>
          <a:p>
            <a:r>
              <a:rPr lang="fr-FR" dirty="0" err="1" smtClean="0"/>
              <a:t>Get</a:t>
            </a:r>
            <a:r>
              <a:rPr lang="fr-FR" dirty="0" smtClean="0"/>
              <a:t> </a:t>
            </a:r>
            <a:r>
              <a:rPr lang="fr-FR" dirty="0" err="1" smtClean="0"/>
              <a:t>players</a:t>
            </a:r>
            <a:r>
              <a:rPr lang="fr-FR" dirty="0" smtClean="0"/>
              <a:t> to </a:t>
            </a:r>
            <a:r>
              <a:rPr lang="fr-FR" dirty="0" err="1" smtClean="0"/>
              <a:t>play</a:t>
            </a:r>
            <a:r>
              <a:rPr lang="fr-FR" dirty="0" smtClean="0"/>
              <a:t>			% Install and/or Nb of Play once</a:t>
            </a:r>
          </a:p>
          <a:p>
            <a:r>
              <a:rPr lang="fr-FR" dirty="0" err="1" smtClean="0"/>
              <a:t>Get</a:t>
            </a:r>
            <a:r>
              <a:rPr lang="fr-FR" dirty="0" smtClean="0"/>
              <a:t> </a:t>
            </a:r>
            <a:r>
              <a:rPr lang="fr-FR" dirty="0" err="1" smtClean="0"/>
              <a:t>players</a:t>
            </a:r>
            <a:r>
              <a:rPr lang="fr-FR" dirty="0" smtClean="0"/>
              <a:t> to return			% Regs (10), % </a:t>
            </a:r>
            <a:r>
              <a:rPr lang="fr-FR" dirty="0" err="1" smtClean="0"/>
              <a:t>Addicts</a:t>
            </a:r>
            <a:r>
              <a:rPr lang="fr-FR" dirty="0" smtClean="0"/>
              <a:t> (50)</a:t>
            </a:r>
          </a:p>
          <a:p>
            <a:r>
              <a:rPr lang="fr-FR" dirty="0" err="1" smtClean="0"/>
              <a:t>Get</a:t>
            </a:r>
            <a:r>
              <a:rPr lang="fr-FR" dirty="0" smtClean="0"/>
              <a:t> </a:t>
            </a:r>
            <a:r>
              <a:rPr lang="fr-FR" dirty="0" err="1" smtClean="0"/>
              <a:t>players</a:t>
            </a:r>
            <a:r>
              <a:rPr lang="fr-FR" dirty="0" smtClean="0"/>
              <a:t> to </a:t>
            </a:r>
            <a:r>
              <a:rPr lang="fr-FR" dirty="0" err="1" smtClean="0"/>
              <a:t>buy</a:t>
            </a:r>
            <a:r>
              <a:rPr lang="fr-FR" dirty="0" smtClean="0"/>
              <a:t> once		Most &lt;1%, 2% </a:t>
            </a:r>
            <a:r>
              <a:rPr lang="fr-FR" dirty="0" err="1" smtClean="0"/>
              <a:t>is</a:t>
            </a:r>
            <a:r>
              <a:rPr lang="fr-FR" dirty="0" smtClean="0"/>
              <a:t> good</a:t>
            </a:r>
          </a:p>
          <a:p>
            <a:r>
              <a:rPr lang="fr-FR" dirty="0" err="1" smtClean="0"/>
              <a:t>Get</a:t>
            </a:r>
            <a:r>
              <a:rPr lang="fr-FR" dirty="0" smtClean="0"/>
              <a:t> </a:t>
            </a:r>
            <a:r>
              <a:rPr lang="fr-FR" dirty="0" err="1" smtClean="0"/>
              <a:t>players</a:t>
            </a:r>
            <a:r>
              <a:rPr lang="fr-FR" dirty="0" smtClean="0"/>
              <a:t> to </a:t>
            </a:r>
            <a:r>
              <a:rPr lang="fr-FR" dirty="0" err="1" smtClean="0"/>
              <a:t>buy</a:t>
            </a:r>
            <a:r>
              <a:rPr lang="fr-FR" dirty="0" smtClean="0"/>
              <a:t> more		</a:t>
            </a:r>
            <a:r>
              <a:rPr lang="fr-FR" dirty="0" err="1" smtClean="0"/>
              <a:t>eg</a:t>
            </a:r>
            <a:r>
              <a:rPr lang="fr-FR" dirty="0" smtClean="0"/>
              <a:t> </a:t>
            </a:r>
            <a:r>
              <a:rPr lang="fr-FR" dirty="0" err="1" smtClean="0"/>
              <a:t>Whales</a:t>
            </a:r>
            <a:r>
              <a:rPr lang="fr-FR" dirty="0" smtClean="0"/>
              <a:t> </a:t>
            </a:r>
            <a:r>
              <a:rPr lang="fr-FR" dirty="0" err="1" smtClean="0"/>
              <a:t>spend</a:t>
            </a:r>
            <a:r>
              <a:rPr lang="fr-FR" dirty="0" smtClean="0"/>
              <a:t> &gt; 500$/</a:t>
            </a:r>
            <a:r>
              <a:rPr lang="fr-FR" dirty="0" err="1" smtClean="0"/>
              <a:t>month</a:t>
            </a:r>
            <a:endParaRPr lang="fr-FR" dirty="0" smtClean="0"/>
          </a:p>
          <a:p>
            <a:r>
              <a:rPr lang="fr-FR" dirty="0" err="1" smtClean="0"/>
              <a:t>Get</a:t>
            </a:r>
            <a:r>
              <a:rPr lang="fr-FR" dirty="0" smtClean="0"/>
              <a:t> </a:t>
            </a:r>
            <a:r>
              <a:rPr lang="fr-FR" dirty="0" err="1" smtClean="0"/>
              <a:t>players</a:t>
            </a:r>
            <a:r>
              <a:rPr lang="fr-FR" dirty="0" smtClean="0"/>
              <a:t> to invite </a:t>
            </a:r>
            <a:r>
              <a:rPr lang="fr-FR" dirty="0" err="1" smtClean="0"/>
              <a:t>friends</a:t>
            </a:r>
            <a:r>
              <a:rPr lang="fr-FR" dirty="0" smtClean="0"/>
              <a:t>		K factor = invitation x conversion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How </a:t>
            </a:r>
            <a:r>
              <a:rPr lang="fr-FR" dirty="0" err="1" smtClean="0"/>
              <a:t>does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</a:t>
            </a:r>
            <a:r>
              <a:rPr lang="fr-FR" dirty="0" err="1" smtClean="0"/>
              <a:t>work</a:t>
            </a:r>
            <a:r>
              <a:rPr lang="fr-FR" dirty="0" smtClean="0"/>
              <a:t> ?</a:t>
            </a:r>
            <a:endParaRPr lang="en-US" dirty="0"/>
          </a:p>
        </p:txBody>
      </p:sp>
      <p:sp>
        <p:nvSpPr>
          <p:cNvPr id="4" name="Curved Right Arrow 3"/>
          <p:cNvSpPr/>
          <p:nvPr/>
        </p:nvSpPr>
        <p:spPr>
          <a:xfrm>
            <a:off x="179512" y="1921396"/>
            <a:ext cx="216024" cy="57606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urved Right Arrow 4"/>
          <p:cNvSpPr/>
          <p:nvPr/>
        </p:nvSpPr>
        <p:spPr>
          <a:xfrm>
            <a:off x="179512" y="1345332"/>
            <a:ext cx="216024" cy="57606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Curved Right Arrow 5"/>
          <p:cNvSpPr/>
          <p:nvPr/>
        </p:nvSpPr>
        <p:spPr>
          <a:xfrm>
            <a:off x="179512" y="3001516"/>
            <a:ext cx="216024" cy="57606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urved Right Arrow 6"/>
          <p:cNvSpPr/>
          <p:nvPr/>
        </p:nvSpPr>
        <p:spPr>
          <a:xfrm>
            <a:off x="179512" y="2425452"/>
            <a:ext cx="216024" cy="57606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urved Right Arrow 7"/>
          <p:cNvSpPr/>
          <p:nvPr/>
        </p:nvSpPr>
        <p:spPr>
          <a:xfrm>
            <a:off x="179512" y="3505572"/>
            <a:ext cx="216024" cy="57606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They</a:t>
            </a:r>
            <a:r>
              <a:rPr lang="fr-FR" dirty="0" smtClean="0"/>
              <a:t> are </a:t>
            </a:r>
            <a:r>
              <a:rPr lang="fr-FR" dirty="0" err="1" smtClean="0"/>
              <a:t>also</a:t>
            </a:r>
            <a:r>
              <a:rPr lang="fr-FR" dirty="0" smtClean="0"/>
              <a:t> a </a:t>
            </a:r>
            <a:r>
              <a:rPr lang="fr-FR" dirty="0" err="1" smtClean="0"/>
              <a:t>mean</a:t>
            </a:r>
            <a:r>
              <a:rPr lang="fr-FR" dirty="0" smtClean="0"/>
              <a:t> of </a:t>
            </a:r>
            <a:r>
              <a:rPr lang="fr-FR" dirty="0" err="1" smtClean="0"/>
              <a:t>expressing</a:t>
            </a:r>
            <a:r>
              <a:rPr lang="fr-FR" dirty="0" smtClean="0"/>
              <a:t> </a:t>
            </a:r>
            <a:r>
              <a:rPr lang="fr-FR" dirty="0" err="1" smtClean="0"/>
              <a:t>oneself</a:t>
            </a:r>
            <a:r>
              <a:rPr lang="fr-FR" dirty="0" smtClean="0"/>
              <a:t> in </a:t>
            </a:r>
            <a:r>
              <a:rPr lang="fr-FR" dirty="0" err="1" smtClean="0"/>
              <a:t>virtual</a:t>
            </a:r>
            <a:r>
              <a:rPr lang="fr-FR" dirty="0" smtClean="0"/>
              <a:t> </a:t>
            </a:r>
            <a:r>
              <a:rPr lang="fr-FR" dirty="0" err="1" smtClean="0"/>
              <a:t>environment</a:t>
            </a:r>
            <a:endParaRPr lang="fr-FR" dirty="0" smtClean="0"/>
          </a:p>
          <a:p>
            <a:r>
              <a:rPr lang="fr-FR" dirty="0" smtClean="0"/>
              <a:t>Social </a:t>
            </a:r>
            <a:r>
              <a:rPr lang="fr-FR" dirty="0" err="1" smtClean="0"/>
              <a:t>games</a:t>
            </a:r>
            <a:r>
              <a:rPr lang="fr-FR" dirty="0" smtClean="0"/>
              <a:t> are </a:t>
            </a:r>
            <a:r>
              <a:rPr lang="fr-FR" dirty="0" err="1" smtClean="0"/>
              <a:t>also</a:t>
            </a:r>
            <a:r>
              <a:rPr lang="fr-FR" dirty="0" smtClean="0"/>
              <a:t> about </a:t>
            </a:r>
            <a:r>
              <a:rPr lang="fr-FR" dirty="0" err="1" smtClean="0"/>
              <a:t>Status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Social </a:t>
            </a:r>
            <a:r>
              <a:rPr lang="fr-FR" dirty="0" err="1" smtClean="0"/>
              <a:t>games</a:t>
            </a:r>
            <a:r>
              <a:rPr lang="fr-FR" dirty="0" smtClean="0"/>
              <a:t> are not </a:t>
            </a:r>
            <a:r>
              <a:rPr lang="fr-FR" dirty="0" err="1" smtClean="0"/>
              <a:t>just</a:t>
            </a:r>
            <a:r>
              <a:rPr lang="fr-FR" dirty="0" smtClean="0"/>
              <a:t> about </a:t>
            </a:r>
            <a:r>
              <a:rPr lang="fr-FR" dirty="0" err="1" smtClean="0"/>
              <a:t>game</a:t>
            </a:r>
            <a:endParaRPr lang="en-U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55977" y="1561356"/>
            <a:ext cx="4788023" cy="30984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7158" y="1142988"/>
            <a:ext cx="8463314" cy="3771636"/>
          </a:xfrm>
        </p:spPr>
        <p:txBody>
          <a:bodyPr/>
          <a:lstStyle/>
          <a:p>
            <a:r>
              <a:rPr lang="en-US" dirty="0" smtClean="0"/>
              <a:t>Train on how to achieve real agility</a:t>
            </a:r>
          </a:p>
          <a:p>
            <a:r>
              <a:rPr lang="en-US" dirty="0" smtClean="0"/>
              <a:t>Increase </a:t>
            </a:r>
            <a:r>
              <a:rPr lang="en-US" dirty="0" err="1" smtClean="0"/>
              <a:t>nb</a:t>
            </a:r>
            <a:r>
              <a:rPr lang="en-US" dirty="0" smtClean="0"/>
              <a:t> of demos : performance, back-end. Revisit existing demos.</a:t>
            </a:r>
          </a:p>
          <a:p>
            <a:r>
              <a:rPr lang="en-US" dirty="0" smtClean="0"/>
              <a:t>Experienced PHP Lead</a:t>
            </a:r>
          </a:p>
          <a:p>
            <a:r>
              <a:rPr lang="en-US" dirty="0" smtClean="0"/>
              <a:t>Find ways to increase concurrency (Ian)</a:t>
            </a:r>
          </a:p>
          <a:p>
            <a:r>
              <a:rPr lang="en-US" dirty="0" smtClean="0"/>
              <a:t>Learn about online operations including data analysis (Cui Ying)</a:t>
            </a:r>
          </a:p>
          <a:p>
            <a:r>
              <a:rPr lang="en-US" dirty="0" smtClean="0"/>
              <a:t>Set-up a team to finish Rome / one of IOS proposal (including all </a:t>
            </a:r>
            <a:r>
              <a:rPr lang="en-US" dirty="0" err="1" smtClean="0"/>
              <a:t>skillsets</a:t>
            </a:r>
            <a:r>
              <a:rPr lang="en-US" dirty="0" smtClean="0"/>
              <a:t> </a:t>
            </a:r>
            <a:r>
              <a:rPr lang="en-US" dirty="0" smtClean="0"/>
              <a:t>needed full-time)</a:t>
            </a:r>
          </a:p>
          <a:p>
            <a:r>
              <a:rPr lang="en-US" dirty="0" smtClean="0"/>
              <a:t>Teach ARM framework to designers (certificate under way)</a:t>
            </a:r>
          </a:p>
          <a:p>
            <a:r>
              <a:rPr lang="en-US" dirty="0" smtClean="0"/>
              <a:t>Need more Unity experience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Lessons</a:t>
            </a:r>
            <a:r>
              <a:rPr lang="fr-FR" dirty="0" smtClean="0"/>
              <a:t> for Virtuos ?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Kongregate</a:t>
            </a:r>
            <a:endParaRPr 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46652"/>
            <a:ext cx="9144000" cy="51683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7158" y="1142988"/>
            <a:ext cx="8463314" cy="377163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Lessons</a:t>
            </a:r>
            <a:r>
              <a:rPr lang="fr-FR" dirty="0" smtClean="0"/>
              <a:t> for Virtuos ?</a:t>
            </a:r>
            <a:endParaRPr lang="en-US" dirty="0"/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Popcap</a:t>
            </a:r>
            <a:endParaRPr 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625253"/>
            <a:ext cx="9144000" cy="5089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Mobile = </a:t>
            </a:r>
            <a:r>
              <a:rPr lang="fr-FR" dirty="0" err="1" smtClean="0"/>
              <a:t>additionnal</a:t>
            </a:r>
            <a:r>
              <a:rPr lang="fr-FR" dirty="0" smtClean="0"/>
              <a:t> </a:t>
            </a:r>
            <a:r>
              <a:rPr lang="fr-FR" dirty="0" err="1" smtClean="0"/>
              <a:t>Wave</a:t>
            </a:r>
            <a:endParaRPr lang="en-US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25252"/>
            <a:ext cx="9144000" cy="5089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 </a:t>
            </a:r>
            <a:r>
              <a:rPr lang="fr-FR" dirty="0" err="1" smtClean="0"/>
              <a:t>duopoly</a:t>
            </a:r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39402"/>
            <a:ext cx="9036496" cy="5075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One vs </a:t>
            </a:r>
            <a:r>
              <a:rPr lang="fr-FR" dirty="0" err="1" smtClean="0"/>
              <a:t>Many</a:t>
            </a:r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 l="1132"/>
          <a:stretch>
            <a:fillRect/>
          </a:stretch>
        </p:blipFill>
        <p:spPr bwMode="auto">
          <a:xfrm>
            <a:off x="0" y="666726"/>
            <a:ext cx="9144000" cy="5048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Freemium</a:t>
            </a:r>
            <a:r>
              <a:rPr lang="fr-FR" dirty="0" smtClean="0"/>
              <a:t> </a:t>
            </a:r>
            <a:r>
              <a:rPr lang="fr-FR" dirty="0" err="1" smtClean="0"/>
              <a:t>dominates</a:t>
            </a:r>
            <a:endParaRPr 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 l="785"/>
          <a:stretch>
            <a:fillRect/>
          </a:stretch>
        </p:blipFill>
        <p:spPr bwMode="auto">
          <a:xfrm>
            <a:off x="0" y="1129309"/>
            <a:ext cx="9144000" cy="45856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428596" y="1705372"/>
            <a:ext cx="7527780" cy="3137814"/>
          </a:xfrm>
          <a:prstGeom prst="rect">
            <a:avLst/>
          </a:prstGeom>
        </p:spPr>
        <p:txBody>
          <a:bodyPr/>
          <a:lstStyle/>
          <a:p>
            <a:pPr marL="514350" lvl="0" indent="-514350" eaLnBrk="0" hangingPunct="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800" dirty="0" smtClean="0">
                <a:solidFill>
                  <a:srgbClr val="FF6600"/>
                </a:solidFill>
                <a:latin typeface="DIN 1451 Engschrift" pitchFamily="34" charset="0"/>
                <a:ea typeface="+mn-ea"/>
              </a:rPr>
              <a:t>Why are social games important to us ? (</a:t>
            </a:r>
            <a:r>
              <a:rPr lang="en-US" sz="2800" dirty="0" err="1" smtClean="0">
                <a:solidFill>
                  <a:srgbClr val="FF6600"/>
                </a:solidFill>
                <a:latin typeface="DIN 1451 Engschrift" pitchFamily="34" charset="0"/>
                <a:ea typeface="+mn-ea"/>
              </a:rPr>
              <a:t>Lazard</a:t>
            </a:r>
            <a:r>
              <a:rPr lang="en-US" sz="2800" dirty="0" smtClean="0">
                <a:solidFill>
                  <a:srgbClr val="FF6600"/>
                </a:solidFill>
                <a:latin typeface="DIN 1451 Engschrift" pitchFamily="34" charset="0"/>
                <a:ea typeface="+mn-ea"/>
              </a:rPr>
              <a:t>)</a:t>
            </a:r>
          </a:p>
          <a:p>
            <a:pPr marL="514350" lvl="0" indent="-514350" eaLnBrk="0" hangingPunct="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800" dirty="0" smtClean="0">
                <a:solidFill>
                  <a:srgbClr val="FF6600"/>
                </a:solidFill>
                <a:latin typeface="DIN 1451 Engschrift" pitchFamily="34" charset="0"/>
                <a:ea typeface="+mn-ea"/>
              </a:rPr>
              <a:t>How do Social games really work $ wise (</a:t>
            </a:r>
            <a:r>
              <a:rPr lang="en-US" sz="2800" dirty="0" err="1" smtClean="0">
                <a:solidFill>
                  <a:srgbClr val="FF6600"/>
                </a:solidFill>
                <a:latin typeface="DIN 1451 Engschrift" pitchFamily="34" charset="0"/>
                <a:ea typeface="+mn-ea"/>
              </a:rPr>
              <a:t>Kongregate</a:t>
            </a:r>
            <a:r>
              <a:rPr lang="en-US" sz="2800" dirty="0" smtClean="0">
                <a:solidFill>
                  <a:srgbClr val="FF6600"/>
                </a:solidFill>
                <a:latin typeface="DIN 1451 Engschrift" pitchFamily="34" charset="0"/>
                <a:ea typeface="+mn-ea"/>
              </a:rPr>
              <a:t>)</a:t>
            </a:r>
          </a:p>
          <a:p>
            <a:pPr marL="514350" lvl="0" indent="-514350" eaLnBrk="0" hangingPunct="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800" dirty="0" smtClean="0">
                <a:solidFill>
                  <a:srgbClr val="FF6600"/>
                </a:solidFill>
                <a:latin typeface="DIN 1451 Engschrift" pitchFamily="34" charset="0"/>
                <a:ea typeface="+mn-ea"/>
              </a:rPr>
              <a:t>Making games for Mobile(</a:t>
            </a:r>
            <a:r>
              <a:rPr lang="en-US" sz="2800" dirty="0" err="1" smtClean="0">
                <a:solidFill>
                  <a:srgbClr val="FF6600"/>
                </a:solidFill>
                <a:latin typeface="DIN 1451 Engschrift" pitchFamily="34" charset="0"/>
                <a:ea typeface="+mn-ea"/>
              </a:rPr>
              <a:t>Popcap</a:t>
            </a:r>
            <a:r>
              <a:rPr lang="en-US" sz="2800" dirty="0" smtClean="0">
                <a:solidFill>
                  <a:srgbClr val="FF6600"/>
                </a:solidFill>
                <a:latin typeface="DIN 1451 Engschrift" pitchFamily="34" charset="0"/>
                <a:ea typeface="+mn-ea"/>
              </a:rPr>
              <a:t>, </a:t>
            </a:r>
            <a:r>
              <a:rPr lang="en-US" sz="2800" dirty="0" err="1" smtClean="0">
                <a:solidFill>
                  <a:srgbClr val="FF6600"/>
                </a:solidFill>
                <a:latin typeface="DIN 1451 Engschrift" pitchFamily="34" charset="0"/>
                <a:ea typeface="+mn-ea"/>
              </a:rPr>
              <a:t>Halfbrick</a:t>
            </a:r>
            <a:r>
              <a:rPr lang="en-US" sz="2800" dirty="0" smtClean="0">
                <a:solidFill>
                  <a:srgbClr val="FF6600"/>
                </a:solidFill>
                <a:latin typeface="DIN 1451 Engschrift" pitchFamily="34" charset="0"/>
                <a:ea typeface="+mn-ea"/>
              </a:rPr>
              <a:t>)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6600"/>
              </a:solidFill>
              <a:effectLst/>
              <a:uLnTx/>
              <a:uFillTx/>
              <a:latin typeface="DIN 1451 Engschrift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609" y="625252"/>
            <a:ext cx="9180610" cy="5089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itle 2"/>
          <p:cNvSpPr>
            <a:spLocks noGrp="1"/>
          </p:cNvSpPr>
          <p:nvPr>
            <p:ph type="title"/>
          </p:nvPr>
        </p:nvSpPr>
        <p:spPr>
          <a:xfrm>
            <a:off x="771556" y="0"/>
            <a:ext cx="8229600" cy="642922"/>
          </a:xfrm>
        </p:spPr>
        <p:txBody>
          <a:bodyPr/>
          <a:lstStyle/>
          <a:p>
            <a:r>
              <a:rPr lang="fr-FR" dirty="0" err="1" smtClean="0"/>
              <a:t>Freemium</a:t>
            </a:r>
            <a:r>
              <a:rPr lang="fr-FR" dirty="0" smtClean="0"/>
              <a:t> </a:t>
            </a:r>
            <a:r>
              <a:rPr lang="fr-FR" dirty="0" err="1" smtClean="0"/>
              <a:t>dominates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3 </a:t>
            </a:r>
            <a:r>
              <a:rPr lang="fr-FR" dirty="0" err="1" smtClean="0"/>
              <a:t>kinds</a:t>
            </a:r>
            <a:r>
              <a:rPr lang="fr-FR" dirty="0" smtClean="0"/>
              <a:t> of In-</a:t>
            </a:r>
            <a:r>
              <a:rPr lang="fr-FR" dirty="0" err="1" smtClean="0"/>
              <a:t>App</a:t>
            </a:r>
            <a:r>
              <a:rPr lang="fr-FR" dirty="0" smtClean="0"/>
              <a:t> </a:t>
            </a:r>
            <a:r>
              <a:rPr lang="fr-FR" dirty="0" err="1" smtClean="0"/>
              <a:t>Purchases</a:t>
            </a:r>
            <a:endParaRPr 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 l="7476" r="6925"/>
          <a:stretch>
            <a:fillRect/>
          </a:stretch>
        </p:blipFill>
        <p:spPr bwMode="auto">
          <a:xfrm>
            <a:off x="0" y="625252"/>
            <a:ext cx="9144000" cy="5089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Whales</a:t>
            </a:r>
            <a:r>
              <a:rPr lang="fr-FR" dirty="0" smtClean="0"/>
              <a:t> </a:t>
            </a:r>
            <a:r>
              <a:rPr lang="fr-FR" dirty="0" err="1" smtClean="0"/>
              <a:t>also</a:t>
            </a:r>
            <a:r>
              <a:rPr lang="fr-FR" dirty="0" smtClean="0"/>
              <a:t> important on Mobile</a:t>
            </a:r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25252"/>
            <a:ext cx="9144000" cy="5089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Not all </a:t>
            </a:r>
            <a:r>
              <a:rPr lang="fr-FR" dirty="0" err="1" smtClean="0"/>
              <a:t>freemium</a:t>
            </a: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 t="6574"/>
          <a:stretch>
            <a:fillRect/>
          </a:stretch>
        </p:blipFill>
        <p:spPr bwMode="auto">
          <a:xfrm>
            <a:off x="0" y="598165"/>
            <a:ext cx="9134475" cy="51168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Flowchart: Process 4"/>
          <p:cNvSpPr/>
          <p:nvPr/>
        </p:nvSpPr>
        <p:spPr>
          <a:xfrm>
            <a:off x="395536" y="2929508"/>
            <a:ext cx="2952328" cy="432048"/>
          </a:xfrm>
          <a:prstGeom prst="flowChartProcess">
            <a:avLst/>
          </a:prstGeom>
          <a:solidFill>
            <a:srgbClr val="FFFF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Succesful</a:t>
            </a:r>
            <a:r>
              <a:rPr lang="fr-FR" dirty="0" smtClean="0"/>
              <a:t> Mobile Game </a:t>
            </a:r>
            <a:r>
              <a:rPr lang="fr-FR" dirty="0" err="1" smtClean="0"/>
              <a:t>should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…</a:t>
            </a:r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 r="2440"/>
          <a:stretch>
            <a:fillRect/>
          </a:stretch>
        </p:blipFill>
        <p:spPr bwMode="auto">
          <a:xfrm>
            <a:off x="0" y="625252"/>
            <a:ext cx="9144000" cy="50897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7158" y="1142988"/>
            <a:ext cx="8463314" cy="377163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Lessons</a:t>
            </a:r>
            <a:r>
              <a:rPr lang="fr-FR" dirty="0" smtClean="0"/>
              <a:t> for Virtuos ?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20" y="841276"/>
            <a:ext cx="8496944" cy="4073348"/>
          </a:xfrm>
        </p:spPr>
        <p:txBody>
          <a:bodyPr/>
          <a:lstStyle/>
          <a:p>
            <a:r>
              <a:rPr lang="fr-FR" dirty="0" err="1" smtClean="0"/>
              <a:t>Research</a:t>
            </a:r>
            <a:r>
              <a:rPr lang="fr-FR" dirty="0" smtClean="0"/>
              <a:t> on trends</a:t>
            </a:r>
          </a:p>
          <a:p>
            <a:r>
              <a:rPr lang="fr-FR" dirty="0" smtClean="0"/>
              <a:t>Lots of meetings about </a:t>
            </a:r>
            <a:r>
              <a:rPr lang="fr-FR" dirty="0" err="1" smtClean="0"/>
              <a:t>game</a:t>
            </a:r>
            <a:r>
              <a:rPr lang="fr-FR" dirty="0" smtClean="0"/>
              <a:t> </a:t>
            </a:r>
            <a:r>
              <a:rPr lang="fr-FR" dirty="0" err="1" smtClean="0"/>
              <a:t>mechanics</a:t>
            </a:r>
            <a:r>
              <a:rPr lang="fr-FR" dirty="0" smtClean="0"/>
              <a:t> </a:t>
            </a:r>
            <a:r>
              <a:rPr lang="fr-FR" dirty="0" err="1" smtClean="0"/>
              <a:t>ideas</a:t>
            </a:r>
            <a:r>
              <a:rPr lang="fr-FR" dirty="0" smtClean="0"/>
              <a:t>, prototypes</a:t>
            </a:r>
          </a:p>
          <a:p>
            <a:r>
              <a:rPr lang="fr-FR" dirty="0" smtClean="0"/>
              <a:t>Native C++ for </a:t>
            </a:r>
            <a:r>
              <a:rPr lang="fr-FR" dirty="0" err="1" smtClean="0"/>
              <a:t>better</a:t>
            </a:r>
            <a:r>
              <a:rPr lang="fr-FR" dirty="0" smtClean="0"/>
              <a:t> </a:t>
            </a:r>
            <a:r>
              <a:rPr lang="fr-FR" dirty="0" err="1" smtClean="0"/>
              <a:t>results</a:t>
            </a:r>
            <a:r>
              <a:rPr lang="fr-FR" dirty="0" smtClean="0"/>
              <a:t> on IOS and AN : Cocos, </a:t>
            </a:r>
            <a:r>
              <a:rPr lang="fr-FR" dirty="0" err="1" smtClean="0"/>
              <a:t>Unity</a:t>
            </a:r>
            <a:r>
              <a:rPr lang="fr-FR" dirty="0" smtClean="0"/>
              <a:t>, </a:t>
            </a:r>
            <a:r>
              <a:rPr lang="fr-FR" dirty="0" err="1" smtClean="0"/>
              <a:t>Unreal</a:t>
            </a:r>
            <a:endParaRPr lang="fr-FR" dirty="0" smtClean="0"/>
          </a:p>
          <a:p>
            <a:r>
              <a:rPr lang="fr-FR" dirty="0" err="1" smtClean="0"/>
              <a:t>Build</a:t>
            </a:r>
            <a:r>
              <a:rPr lang="fr-FR" dirty="0" smtClean="0"/>
              <a:t> </a:t>
            </a:r>
            <a:r>
              <a:rPr lang="fr-FR" dirty="0" err="1" smtClean="0"/>
              <a:t>infrastruture</a:t>
            </a:r>
            <a:r>
              <a:rPr lang="fr-FR" dirty="0" smtClean="0"/>
              <a:t> to </a:t>
            </a:r>
            <a:r>
              <a:rPr lang="fr-FR" dirty="0" err="1" smtClean="0"/>
              <a:t>measure</a:t>
            </a:r>
            <a:r>
              <a:rPr lang="fr-FR" dirty="0" smtClean="0"/>
              <a:t> </a:t>
            </a:r>
            <a:r>
              <a:rPr lang="fr-FR" dirty="0" err="1" smtClean="0"/>
              <a:t>key</a:t>
            </a:r>
            <a:r>
              <a:rPr lang="fr-FR" dirty="0" smtClean="0"/>
              <a:t> </a:t>
            </a:r>
            <a:r>
              <a:rPr lang="fr-FR" dirty="0" err="1" smtClean="0"/>
              <a:t>metrics</a:t>
            </a:r>
            <a:endParaRPr lang="fr-FR" dirty="0" smtClean="0"/>
          </a:p>
          <a:p>
            <a:r>
              <a:rPr lang="fr-FR" dirty="0" err="1" smtClean="0"/>
              <a:t>Launch</a:t>
            </a:r>
            <a:r>
              <a:rPr lang="fr-FR" dirty="0" smtClean="0"/>
              <a:t> on </a:t>
            </a:r>
            <a:r>
              <a:rPr lang="fr-FR" dirty="0" err="1" smtClean="0"/>
              <a:t>both</a:t>
            </a:r>
            <a:r>
              <a:rPr lang="fr-FR" dirty="0" smtClean="0"/>
              <a:t> IOS and AN </a:t>
            </a:r>
            <a:r>
              <a:rPr lang="fr-FR" dirty="0" err="1" smtClean="0"/>
              <a:t>at</a:t>
            </a:r>
            <a:r>
              <a:rPr lang="fr-FR" dirty="0" smtClean="0"/>
              <a:t> </a:t>
            </a:r>
            <a:r>
              <a:rPr lang="fr-FR" dirty="0" err="1" smtClean="0"/>
              <a:t>same</a:t>
            </a:r>
            <a:r>
              <a:rPr lang="fr-FR" dirty="0" smtClean="0"/>
              <a:t> time</a:t>
            </a:r>
          </a:p>
          <a:p>
            <a:r>
              <a:rPr lang="fr-FR" dirty="0" smtClean="0"/>
              <a:t>Drop </a:t>
            </a:r>
            <a:r>
              <a:rPr lang="fr-FR" dirty="0" err="1" smtClean="0"/>
              <a:t>lower</a:t>
            </a:r>
            <a:r>
              <a:rPr lang="fr-FR" dirty="0" smtClean="0"/>
              <a:t> machines : </a:t>
            </a:r>
            <a:r>
              <a:rPr lang="fr-FR" dirty="0" err="1" smtClean="0"/>
              <a:t>now</a:t>
            </a:r>
            <a:r>
              <a:rPr lang="fr-FR" dirty="0" smtClean="0"/>
              <a:t>, no </a:t>
            </a:r>
            <a:r>
              <a:rPr lang="fr-FR" dirty="0" err="1" smtClean="0"/>
              <a:t>need</a:t>
            </a:r>
            <a:r>
              <a:rPr lang="fr-FR" dirty="0" smtClean="0"/>
              <a:t> for 3GS</a:t>
            </a:r>
          </a:p>
          <a:p>
            <a:r>
              <a:rPr lang="fr-FR" dirty="0" err="1" smtClean="0"/>
              <a:t>Make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flexible </a:t>
            </a:r>
            <a:r>
              <a:rPr lang="fr-FR" dirty="0" err="1" smtClean="0"/>
              <a:t>enough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changes made in </a:t>
            </a:r>
            <a:r>
              <a:rPr lang="fr-FR" dirty="0" err="1" smtClean="0"/>
              <a:t>lead</a:t>
            </a:r>
            <a:r>
              <a:rPr lang="fr-FR" dirty="0" smtClean="0"/>
              <a:t> </a:t>
            </a:r>
            <a:r>
              <a:rPr lang="fr-FR" dirty="0" err="1" smtClean="0"/>
              <a:t>platform</a:t>
            </a:r>
            <a:r>
              <a:rPr lang="fr-FR" dirty="0" smtClean="0"/>
              <a:t> </a:t>
            </a:r>
            <a:r>
              <a:rPr lang="fr-FR" dirty="0" err="1" smtClean="0"/>
              <a:t>will</a:t>
            </a:r>
            <a:r>
              <a:rPr lang="fr-FR" dirty="0" smtClean="0"/>
              <a:t> auto port</a:t>
            </a:r>
          </a:p>
          <a:p>
            <a:r>
              <a:rPr lang="fr-FR" dirty="0" err="1" smtClean="0"/>
              <a:t>Make</a:t>
            </a:r>
            <a:r>
              <a:rPr lang="fr-FR" dirty="0" smtClean="0"/>
              <a:t> flexible </a:t>
            </a:r>
            <a:r>
              <a:rPr lang="fr-FR" dirty="0" err="1" smtClean="0"/>
              <a:t>floating</a:t>
            </a:r>
            <a:r>
              <a:rPr lang="fr-FR" dirty="0" smtClean="0"/>
              <a:t> menus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will</a:t>
            </a:r>
            <a:r>
              <a:rPr lang="fr-FR" dirty="0" smtClean="0"/>
              <a:t> auto </a:t>
            </a:r>
            <a:r>
              <a:rPr lang="fr-FR" dirty="0" err="1" smtClean="0"/>
              <a:t>adapt</a:t>
            </a:r>
            <a:r>
              <a:rPr lang="fr-FR" dirty="0" smtClean="0"/>
              <a:t> to </a:t>
            </a:r>
            <a:r>
              <a:rPr lang="fr-FR" dirty="0" err="1" smtClean="0"/>
              <a:t>any</a:t>
            </a:r>
            <a:r>
              <a:rPr lang="fr-FR" dirty="0" smtClean="0"/>
              <a:t> </a:t>
            </a:r>
            <a:r>
              <a:rPr lang="fr-FR" dirty="0" err="1" smtClean="0"/>
              <a:t>device</a:t>
            </a:r>
            <a:endParaRPr lang="fr-FR" dirty="0" smtClean="0"/>
          </a:p>
          <a:p>
            <a:r>
              <a:rPr lang="fr-FR" dirty="0" smtClean="0"/>
              <a:t>If 2M$ for one </a:t>
            </a:r>
            <a:r>
              <a:rPr lang="fr-FR" dirty="0" err="1" smtClean="0"/>
              <a:t>game</a:t>
            </a:r>
            <a:r>
              <a:rPr lang="fr-FR" dirty="0" smtClean="0"/>
              <a:t>,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develop</a:t>
            </a:r>
            <a:r>
              <a:rPr lang="fr-FR" dirty="0" smtClean="0"/>
              <a:t> </a:t>
            </a:r>
            <a:r>
              <a:rPr lang="fr-FR" dirty="0" err="1" smtClean="0"/>
              <a:t>sequel</a:t>
            </a:r>
            <a:endParaRPr lang="fr-FR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Mobile </a:t>
            </a:r>
            <a:r>
              <a:rPr lang="fr-FR" dirty="0" err="1" smtClean="0"/>
              <a:t>Dev</a:t>
            </a:r>
            <a:r>
              <a:rPr lang="fr-FR" dirty="0" smtClean="0"/>
              <a:t> </a:t>
            </a:r>
            <a:r>
              <a:rPr lang="fr-FR" dirty="0" err="1" smtClean="0"/>
              <a:t>lessons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</a:t>
            </a:r>
            <a:r>
              <a:rPr lang="fr-FR" dirty="0" err="1" smtClean="0"/>
              <a:t>Gamevil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20" y="1142988"/>
            <a:ext cx="8496944" cy="3771636"/>
          </a:xfrm>
        </p:spPr>
        <p:txBody>
          <a:bodyPr/>
          <a:lstStyle/>
          <a:p>
            <a:r>
              <a:rPr lang="fr-FR" dirty="0" smtClean="0"/>
              <a:t>Fruit Ninja : 3 </a:t>
            </a:r>
            <a:r>
              <a:rPr lang="fr-FR" dirty="0" err="1" smtClean="0"/>
              <a:t>guys</a:t>
            </a:r>
            <a:r>
              <a:rPr lang="fr-FR" dirty="0" smtClean="0"/>
              <a:t>, 6 </a:t>
            </a:r>
            <a:r>
              <a:rPr lang="fr-FR" dirty="0" err="1" smtClean="0"/>
              <a:t>weeks</a:t>
            </a:r>
            <a:endParaRPr lang="fr-FR" dirty="0" smtClean="0"/>
          </a:p>
          <a:p>
            <a:r>
              <a:rPr lang="fr-FR" dirty="0" smtClean="0"/>
              <a:t>Update </a:t>
            </a:r>
            <a:r>
              <a:rPr lang="fr-FR" dirty="0" err="1" smtClean="0"/>
              <a:t>soon</a:t>
            </a:r>
            <a:r>
              <a:rPr lang="fr-FR" dirty="0" smtClean="0"/>
              <a:t> </a:t>
            </a:r>
            <a:r>
              <a:rPr lang="fr-FR" dirty="0" err="1" smtClean="0"/>
              <a:t>after</a:t>
            </a:r>
            <a:r>
              <a:rPr lang="fr-FR" dirty="0" smtClean="0"/>
              <a:t> </a:t>
            </a:r>
            <a:r>
              <a:rPr lang="fr-FR" dirty="0" err="1" smtClean="0"/>
              <a:t>launch</a:t>
            </a:r>
            <a:r>
              <a:rPr lang="fr-FR" dirty="0" smtClean="0"/>
              <a:t> to show </a:t>
            </a:r>
            <a:r>
              <a:rPr lang="fr-FR" dirty="0" err="1" smtClean="0"/>
              <a:t>commitment</a:t>
            </a:r>
            <a:endParaRPr lang="fr-FR" dirty="0" smtClean="0"/>
          </a:p>
          <a:p>
            <a:r>
              <a:rPr lang="fr-FR" dirty="0" err="1" smtClean="0"/>
              <a:t>Fast</a:t>
            </a:r>
            <a:r>
              <a:rPr lang="fr-FR" dirty="0" smtClean="0"/>
              <a:t> </a:t>
            </a:r>
            <a:r>
              <a:rPr lang="fr-FR" dirty="0" err="1" smtClean="0"/>
              <a:t>fix</a:t>
            </a:r>
            <a:r>
              <a:rPr lang="fr-FR" dirty="0" smtClean="0"/>
              <a:t> = fans won</a:t>
            </a:r>
          </a:p>
          <a:p>
            <a:r>
              <a:rPr lang="fr-FR" dirty="0" err="1" smtClean="0"/>
              <a:t>Add</a:t>
            </a:r>
            <a:r>
              <a:rPr lang="fr-FR" dirty="0" smtClean="0"/>
              <a:t> « rate us » </a:t>
            </a:r>
            <a:r>
              <a:rPr lang="fr-FR" dirty="0" err="1" smtClean="0"/>
              <a:t>after</a:t>
            </a:r>
            <a:r>
              <a:rPr lang="fr-FR" dirty="0" smtClean="0"/>
              <a:t> </a:t>
            </a:r>
            <a:r>
              <a:rPr lang="fr-FR" dirty="0" err="1" smtClean="0"/>
              <a:t>players</a:t>
            </a:r>
            <a:r>
              <a:rPr lang="fr-FR" dirty="0" smtClean="0"/>
              <a:t> </a:t>
            </a:r>
            <a:r>
              <a:rPr lang="fr-FR" dirty="0" err="1" smtClean="0"/>
              <a:t>reach</a:t>
            </a:r>
            <a:r>
              <a:rPr lang="fr-FR" dirty="0" smtClean="0"/>
              <a:t> </a:t>
            </a:r>
            <a:r>
              <a:rPr lang="fr-FR" dirty="0" err="1" smtClean="0"/>
              <a:t>high</a:t>
            </a:r>
            <a:r>
              <a:rPr lang="fr-FR" dirty="0" smtClean="0"/>
              <a:t> score</a:t>
            </a:r>
          </a:p>
          <a:p>
            <a:r>
              <a:rPr lang="fr-FR" dirty="0" err="1" smtClean="0"/>
              <a:t>Add</a:t>
            </a:r>
            <a:r>
              <a:rPr lang="fr-FR" dirty="0" smtClean="0"/>
              <a:t> long </a:t>
            </a:r>
            <a:r>
              <a:rPr lang="fr-FR" dirty="0" err="1" smtClean="0"/>
              <a:t>term</a:t>
            </a:r>
            <a:r>
              <a:rPr lang="fr-FR" dirty="0" smtClean="0"/>
              <a:t> goals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rewards</a:t>
            </a:r>
            <a:r>
              <a:rPr lang="fr-FR" dirty="0" smtClean="0"/>
              <a:t> to  </a:t>
            </a:r>
            <a:r>
              <a:rPr lang="fr-FR" dirty="0" err="1" smtClean="0"/>
              <a:t>increase</a:t>
            </a:r>
            <a:r>
              <a:rPr lang="fr-FR" dirty="0" smtClean="0"/>
              <a:t> </a:t>
            </a:r>
            <a:r>
              <a:rPr lang="fr-FR" dirty="0" err="1" smtClean="0"/>
              <a:t>stickyness</a:t>
            </a:r>
            <a:endParaRPr lang="fr-FR" dirty="0" smtClean="0"/>
          </a:p>
          <a:p>
            <a:r>
              <a:rPr lang="fr-FR" dirty="0" err="1" smtClean="0"/>
              <a:t>Today</a:t>
            </a:r>
            <a:r>
              <a:rPr lang="fr-FR" dirty="0" smtClean="0"/>
              <a:t> </a:t>
            </a:r>
            <a:r>
              <a:rPr lang="fr-FR" dirty="0" err="1" smtClean="0"/>
              <a:t>cannot</a:t>
            </a:r>
            <a:r>
              <a:rPr lang="fr-FR" dirty="0" smtClean="0"/>
              <a:t> </a:t>
            </a:r>
            <a:r>
              <a:rPr lang="fr-FR" dirty="0" err="1" smtClean="0"/>
              <a:t>ship</a:t>
            </a:r>
            <a:r>
              <a:rPr lang="fr-FR" dirty="0" smtClean="0"/>
              <a:t> Lean </a:t>
            </a:r>
            <a:r>
              <a:rPr lang="fr-FR" dirty="0" err="1" smtClean="0"/>
              <a:t>anymore</a:t>
            </a:r>
            <a:endParaRPr lang="fr-FR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Mobile </a:t>
            </a:r>
            <a:r>
              <a:rPr lang="fr-FR" dirty="0" err="1" smtClean="0"/>
              <a:t>Dev</a:t>
            </a:r>
            <a:r>
              <a:rPr lang="fr-FR" dirty="0" smtClean="0"/>
              <a:t> </a:t>
            </a:r>
            <a:r>
              <a:rPr lang="fr-FR" dirty="0" err="1" smtClean="0"/>
              <a:t>lessons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</a:t>
            </a:r>
            <a:r>
              <a:rPr lang="fr-FR" dirty="0" err="1" smtClean="0"/>
              <a:t>Halfbrick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7158" y="1142988"/>
            <a:ext cx="8463314" cy="377163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Lessons</a:t>
            </a:r>
            <a:r>
              <a:rPr lang="fr-FR" dirty="0" smtClean="0"/>
              <a:t> for Virtuos ?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le 1"/>
          <p:cNvSpPr>
            <a:spLocks noGrp="1"/>
          </p:cNvSpPr>
          <p:nvPr>
            <p:ph type="ctrTitle"/>
          </p:nvPr>
        </p:nvSpPr>
        <p:spPr bwMode="auto">
          <a:xfrm>
            <a:off x="714375" y="2428875"/>
            <a:ext cx="6429393" cy="43973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altLang="zh-CN" smtClean="0">
                <a:latin typeface="DIN 1451 Engschrift" pitchFamily="34" charset="0"/>
              </a:rPr>
              <a:t>Thank You!</a:t>
            </a:r>
            <a:endParaRPr altLang="zh-CN" dirty="0" smtClean="0">
              <a:latin typeface="DIN 1451 Engschrift" pitchFamily="34" charset="0"/>
            </a:endParaRPr>
          </a:p>
        </p:txBody>
      </p:sp>
      <p:sp>
        <p:nvSpPr>
          <p:cNvPr id="8194" name="Subtitle 2"/>
          <p:cNvSpPr>
            <a:spLocks noGrp="1"/>
          </p:cNvSpPr>
          <p:nvPr>
            <p:ph type="subTitle" idx="1"/>
          </p:nvPr>
        </p:nvSpPr>
        <p:spPr bwMode="auto">
          <a:xfrm>
            <a:off x="2051050" y="2857500"/>
            <a:ext cx="5021280" cy="206057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r>
              <a:rPr lang="en-GB" altLang="zh-CN" smtClean="0">
                <a:latin typeface="DIN 1451 Engschrift" pitchFamily="34" charset="0"/>
              </a:rPr>
              <a:t>Business inquiries:</a:t>
            </a:r>
            <a:br>
              <a:rPr lang="en-GB" altLang="zh-CN" smtClean="0">
                <a:latin typeface="DIN 1451 Engschrift" pitchFamily="34" charset="0"/>
              </a:rPr>
            </a:br>
            <a:r>
              <a:rPr lang="en-GB" altLang="zh-CN" smtClean="0">
                <a:latin typeface="DIN 1451 Engschrift" pitchFamily="34" charset="0"/>
              </a:rPr>
              <a:t>North-America damien@virtuosgames.com</a:t>
            </a:r>
            <a:br>
              <a:rPr lang="en-GB" altLang="zh-CN" smtClean="0">
                <a:latin typeface="DIN 1451 Engschrift" pitchFamily="34" charset="0"/>
              </a:rPr>
            </a:br>
            <a:r>
              <a:rPr lang="en-GB" altLang="zh-CN" smtClean="0">
                <a:latin typeface="DIN 1451 Engschrift" pitchFamily="34" charset="0"/>
              </a:rPr>
              <a:t>Outside North-America  philippe@virtuosgames.com </a:t>
            </a:r>
            <a:br>
              <a:rPr lang="en-GB" altLang="zh-CN" smtClean="0">
                <a:latin typeface="DIN 1451 Engschrift" pitchFamily="34" charset="0"/>
              </a:rPr>
            </a:br>
            <a:r>
              <a:rPr lang="en-GB" altLang="zh-CN" smtClean="0">
                <a:latin typeface="DIN 1451 Engschrift" pitchFamily="34" charset="0"/>
              </a:rPr>
              <a:t>Virtuos Ltd – 10F, 1326 Yanan Xi Lu - 200052 Shanghai</a:t>
            </a:r>
            <a:br>
              <a:rPr lang="en-GB" altLang="zh-CN" smtClean="0">
                <a:latin typeface="DIN 1451 Engschrift" pitchFamily="34" charset="0"/>
              </a:rPr>
            </a:br>
            <a:r>
              <a:rPr lang="en-GB" altLang="zh-CN" smtClean="0">
                <a:latin typeface="DIN 1451 Engschrift" pitchFamily="34" charset="0"/>
              </a:rPr>
              <a:t>Tel : +86   21 5258 3300 -Fax : +86   21 64642322</a:t>
            </a:r>
            <a:br>
              <a:rPr lang="en-GB" altLang="zh-CN" smtClean="0">
                <a:latin typeface="DIN 1451 Engschrift" pitchFamily="34" charset="0"/>
              </a:rPr>
            </a:br>
            <a:r>
              <a:rPr lang="en-GB" altLang="zh-CN" smtClean="0">
                <a:latin typeface="DIN 1451 Engschrift" pitchFamily="34" charset="0"/>
              </a:rPr>
              <a:t>www.virtuosgames.com  </a:t>
            </a:r>
            <a:br>
              <a:rPr lang="en-GB" altLang="zh-CN" smtClean="0">
                <a:latin typeface="DIN 1451 Engschrift" pitchFamily="34" charset="0"/>
              </a:rPr>
            </a:br>
            <a:endParaRPr lang="en-GB" altLang="zh-CN" dirty="0" smtClean="0">
              <a:latin typeface="DIN 1451 Engschrift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Emergence of Games as a service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t="14212"/>
          <a:stretch>
            <a:fillRect/>
          </a:stretch>
        </p:blipFill>
        <p:spPr bwMode="auto">
          <a:xfrm>
            <a:off x="0" y="625252"/>
            <a:ext cx="9144000" cy="5089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Market</a:t>
            </a:r>
            <a:r>
              <a:rPr lang="fr-FR" dirty="0" smtClean="0"/>
              <a:t> size </a:t>
            </a:r>
            <a:r>
              <a:rPr lang="fr-FR" dirty="0" err="1" smtClean="0"/>
              <a:t>evolution</a:t>
            </a:r>
            <a:r>
              <a:rPr lang="fr-FR" dirty="0" smtClean="0"/>
              <a:t> ($M)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736677"/>
            <a:ext cx="9144000" cy="4549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7158" y="1142988"/>
            <a:ext cx="3350746" cy="3771636"/>
          </a:xfrm>
        </p:spPr>
        <p:txBody>
          <a:bodyPr/>
          <a:lstStyle/>
          <a:p>
            <a:r>
              <a:rPr lang="fr-FR" dirty="0" err="1" smtClean="0"/>
              <a:t>Consumers</a:t>
            </a:r>
            <a:r>
              <a:rPr lang="fr-FR" dirty="0" smtClean="0"/>
              <a:t> </a:t>
            </a:r>
            <a:r>
              <a:rPr lang="fr-FR" dirty="0" err="1" smtClean="0"/>
              <a:t>willing</a:t>
            </a:r>
            <a:r>
              <a:rPr lang="fr-FR" dirty="0" smtClean="0"/>
              <a:t> to </a:t>
            </a:r>
            <a:r>
              <a:rPr lang="fr-FR" dirty="0" err="1" smtClean="0"/>
              <a:t>spend</a:t>
            </a:r>
            <a:r>
              <a:rPr lang="fr-FR" dirty="0" smtClean="0"/>
              <a:t> more on </a:t>
            </a:r>
            <a:r>
              <a:rPr lang="fr-FR" dirty="0" err="1" smtClean="0"/>
              <a:t>games</a:t>
            </a:r>
            <a:r>
              <a:rPr lang="fr-FR" dirty="0" smtClean="0"/>
              <a:t> </a:t>
            </a:r>
            <a:r>
              <a:rPr lang="fr-FR" dirty="0" err="1" smtClean="0"/>
              <a:t>were</a:t>
            </a:r>
            <a:r>
              <a:rPr lang="fr-FR" dirty="0" smtClean="0"/>
              <a:t> not able to</a:t>
            </a:r>
          </a:p>
          <a:p>
            <a:r>
              <a:rPr lang="fr-FR" dirty="0" smtClean="0"/>
              <a:t>Satisfaction </a:t>
            </a:r>
            <a:r>
              <a:rPr lang="fr-FR" dirty="0" err="1" smtClean="0"/>
              <a:t>gained</a:t>
            </a:r>
            <a:r>
              <a:rPr lang="fr-FR" dirty="0" smtClean="0"/>
              <a:t> by </a:t>
            </a:r>
            <a:r>
              <a:rPr lang="fr-FR" dirty="0" err="1" smtClean="0"/>
              <a:t>winning</a:t>
            </a:r>
            <a:r>
              <a:rPr lang="fr-FR" dirty="0" smtClean="0"/>
              <a:t>, not by </a:t>
            </a:r>
            <a:r>
              <a:rPr lang="fr-FR" dirty="0" err="1" smtClean="0"/>
              <a:t>acquiring</a:t>
            </a:r>
            <a:r>
              <a:rPr lang="fr-FR" dirty="0" smtClean="0"/>
              <a:t> </a:t>
            </a:r>
            <a:r>
              <a:rPr lang="fr-FR" dirty="0" err="1" smtClean="0"/>
              <a:t>status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Traditional</a:t>
            </a:r>
            <a:r>
              <a:rPr lang="fr-FR" dirty="0" smtClean="0"/>
              <a:t> model </a:t>
            </a:r>
            <a:r>
              <a:rPr lang="fr-FR" dirty="0" err="1" smtClean="0"/>
              <a:t>represented</a:t>
            </a:r>
            <a:r>
              <a:rPr lang="fr-FR" dirty="0" smtClean="0"/>
              <a:t> </a:t>
            </a:r>
            <a:r>
              <a:rPr lang="fr-FR" dirty="0" err="1" smtClean="0"/>
              <a:t>lost</a:t>
            </a:r>
            <a:r>
              <a:rPr lang="fr-FR" dirty="0" smtClean="0"/>
              <a:t> value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8550" y="828675"/>
            <a:ext cx="5505450" cy="4886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7158" y="1142988"/>
            <a:ext cx="3638778" cy="3771636"/>
          </a:xfrm>
        </p:spPr>
        <p:txBody>
          <a:bodyPr/>
          <a:lstStyle/>
          <a:p>
            <a:r>
              <a:rPr lang="fr-FR" dirty="0" err="1" smtClean="0"/>
              <a:t>Some</a:t>
            </a:r>
            <a:r>
              <a:rPr lang="fr-FR" dirty="0" smtClean="0"/>
              <a:t> hard-</a:t>
            </a:r>
            <a:r>
              <a:rPr lang="fr-FR" dirty="0" err="1" smtClean="0"/>
              <a:t>core</a:t>
            </a:r>
            <a:r>
              <a:rPr lang="fr-FR" dirty="0" smtClean="0"/>
              <a:t> </a:t>
            </a:r>
            <a:r>
              <a:rPr lang="fr-FR" dirty="0" err="1" smtClean="0"/>
              <a:t>gamers</a:t>
            </a:r>
            <a:r>
              <a:rPr lang="fr-FR" dirty="0" smtClean="0"/>
              <a:t> </a:t>
            </a:r>
            <a:r>
              <a:rPr lang="fr-FR" dirty="0" err="1" smtClean="0"/>
              <a:t>willing</a:t>
            </a:r>
            <a:r>
              <a:rPr lang="fr-FR" dirty="0" smtClean="0"/>
              <a:t> to </a:t>
            </a:r>
            <a:r>
              <a:rPr lang="fr-FR" dirty="0" err="1" smtClean="0"/>
              <a:t>spend</a:t>
            </a:r>
            <a:r>
              <a:rPr lang="fr-FR" dirty="0" smtClean="0"/>
              <a:t> $10K a </a:t>
            </a:r>
            <a:r>
              <a:rPr lang="fr-FR" dirty="0" err="1" smtClean="0"/>
              <a:t>month</a:t>
            </a:r>
            <a:r>
              <a:rPr lang="fr-FR" dirty="0" smtClean="0"/>
              <a:t> on </a:t>
            </a:r>
            <a:r>
              <a:rPr lang="fr-FR" dirty="0" err="1" smtClean="0"/>
              <a:t>virtual</a:t>
            </a:r>
            <a:r>
              <a:rPr lang="fr-FR" dirty="0" smtClean="0"/>
              <a:t> </a:t>
            </a:r>
            <a:r>
              <a:rPr lang="fr-FR" dirty="0" err="1" smtClean="0"/>
              <a:t>goods</a:t>
            </a:r>
            <a:endParaRPr lang="fr-FR" dirty="0" smtClean="0"/>
          </a:p>
          <a:p>
            <a:r>
              <a:rPr lang="fr-FR" dirty="0" smtClean="0"/>
              <a:t>A $100K </a:t>
            </a:r>
            <a:r>
              <a:rPr lang="fr-FR" dirty="0" err="1" smtClean="0"/>
              <a:t>space</a:t>
            </a:r>
            <a:r>
              <a:rPr lang="fr-FR" dirty="0" smtClean="0"/>
              <a:t> station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generate</a:t>
            </a:r>
            <a:r>
              <a:rPr lang="fr-FR" dirty="0" smtClean="0"/>
              <a:t> revenues and </a:t>
            </a:r>
            <a:r>
              <a:rPr lang="fr-FR" dirty="0" err="1" smtClean="0"/>
              <a:t>become</a:t>
            </a:r>
            <a:r>
              <a:rPr lang="fr-FR" dirty="0" smtClean="0"/>
              <a:t> an </a:t>
            </a:r>
            <a:r>
              <a:rPr lang="fr-FR" dirty="0" err="1" smtClean="0"/>
              <a:t>asset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Virtual </a:t>
            </a:r>
            <a:r>
              <a:rPr lang="fr-FR" dirty="0" err="1" smtClean="0"/>
              <a:t>goods</a:t>
            </a:r>
            <a:r>
              <a:rPr lang="fr-FR" dirty="0" smtClean="0"/>
              <a:t> </a:t>
            </a:r>
            <a:r>
              <a:rPr lang="fr-FR" dirty="0" err="1" smtClean="0"/>
              <a:t>enable</a:t>
            </a:r>
            <a:r>
              <a:rPr lang="fr-FR" dirty="0" smtClean="0"/>
              <a:t> </a:t>
            </a:r>
            <a:r>
              <a:rPr lang="fr-FR" dirty="0" err="1" smtClean="0"/>
              <a:t>perfect</a:t>
            </a:r>
            <a:r>
              <a:rPr lang="fr-FR" dirty="0" smtClean="0"/>
              <a:t> </a:t>
            </a:r>
            <a:r>
              <a:rPr lang="fr-FR" dirty="0" err="1" smtClean="0"/>
              <a:t>pricing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00500" y="857250"/>
            <a:ext cx="5143500" cy="485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Everyone</a:t>
            </a:r>
            <a:r>
              <a:rPr lang="fr-FR" dirty="0" smtClean="0"/>
              <a:t> pays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t="15668"/>
          <a:stretch>
            <a:fillRect/>
          </a:stretch>
        </p:blipFill>
        <p:spPr bwMode="auto">
          <a:xfrm>
            <a:off x="467544" y="676622"/>
            <a:ext cx="8125600" cy="50383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Shanda</a:t>
            </a:r>
            <a:r>
              <a:rPr lang="fr-FR" dirty="0" smtClean="0"/>
              <a:t> </a:t>
            </a:r>
            <a:r>
              <a:rPr lang="fr-FR" dirty="0" err="1" smtClean="0"/>
              <a:t>proved</a:t>
            </a:r>
            <a:r>
              <a:rPr lang="fr-FR" dirty="0" smtClean="0"/>
              <a:t> the model first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25252"/>
            <a:ext cx="9144000" cy="5089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9512" y="1142988"/>
            <a:ext cx="8784976" cy="3771636"/>
          </a:xfrm>
        </p:spPr>
        <p:txBody>
          <a:bodyPr/>
          <a:lstStyle/>
          <a:p>
            <a:r>
              <a:rPr lang="fr-FR" dirty="0" smtClean="0"/>
              <a:t>DAU : Daily </a:t>
            </a:r>
            <a:r>
              <a:rPr lang="fr-FR" dirty="0" err="1" smtClean="0"/>
              <a:t>Average</a:t>
            </a:r>
            <a:r>
              <a:rPr lang="fr-FR" dirty="0" smtClean="0"/>
              <a:t> </a:t>
            </a:r>
            <a:r>
              <a:rPr lang="fr-FR" dirty="0" err="1" smtClean="0"/>
              <a:t>users</a:t>
            </a:r>
            <a:r>
              <a:rPr lang="fr-FR" dirty="0" smtClean="0"/>
              <a:t> 		</a:t>
            </a:r>
            <a:r>
              <a:rPr lang="fr-FR" dirty="0" err="1" smtClean="0"/>
              <a:t>eg</a:t>
            </a:r>
            <a:r>
              <a:rPr lang="fr-FR" dirty="0" smtClean="0"/>
              <a:t> </a:t>
            </a:r>
            <a:r>
              <a:rPr lang="fr-FR" dirty="0" err="1" smtClean="0"/>
              <a:t>Cityville</a:t>
            </a:r>
            <a:r>
              <a:rPr lang="fr-FR" dirty="0" smtClean="0"/>
              <a:t> : 8M, FFF, 0.6M</a:t>
            </a:r>
          </a:p>
          <a:p>
            <a:r>
              <a:rPr lang="fr-FR" dirty="0" smtClean="0"/>
              <a:t>MAU : </a:t>
            </a:r>
            <a:r>
              <a:rPr lang="fr-FR" dirty="0" err="1" smtClean="0"/>
              <a:t>Monthly</a:t>
            </a:r>
            <a:r>
              <a:rPr lang="fr-FR" dirty="0" smtClean="0"/>
              <a:t> </a:t>
            </a:r>
            <a:r>
              <a:rPr lang="fr-FR" dirty="0" err="1" smtClean="0"/>
              <a:t>Average</a:t>
            </a:r>
            <a:r>
              <a:rPr lang="fr-FR" dirty="0" smtClean="0"/>
              <a:t> user, 		</a:t>
            </a:r>
            <a:r>
              <a:rPr lang="fr-FR" dirty="0" err="1" smtClean="0"/>
              <a:t>eg</a:t>
            </a:r>
            <a:r>
              <a:rPr lang="fr-FR" dirty="0" smtClean="0"/>
              <a:t> </a:t>
            </a:r>
            <a:r>
              <a:rPr lang="fr-FR" dirty="0" err="1" smtClean="0"/>
              <a:t>Cityville</a:t>
            </a:r>
            <a:r>
              <a:rPr lang="fr-FR" dirty="0" smtClean="0"/>
              <a:t> : 45M, FFF, 2M</a:t>
            </a:r>
          </a:p>
          <a:p>
            <a:r>
              <a:rPr lang="fr-FR" dirty="0" smtClean="0"/>
              <a:t>ARPU : </a:t>
            </a:r>
            <a:r>
              <a:rPr lang="fr-FR" dirty="0" err="1" smtClean="0"/>
              <a:t>Average</a:t>
            </a:r>
            <a:r>
              <a:rPr lang="fr-FR" dirty="0" smtClean="0"/>
              <a:t> Revenue Per Use, 	</a:t>
            </a:r>
            <a:r>
              <a:rPr lang="fr-FR" dirty="0" err="1" smtClean="0"/>
              <a:t>eg</a:t>
            </a:r>
            <a:r>
              <a:rPr lang="fr-FR" dirty="0" smtClean="0"/>
              <a:t> $0.03 per DAU or $0.25$ per MAU</a:t>
            </a:r>
          </a:p>
          <a:p>
            <a:r>
              <a:rPr lang="fr-FR" dirty="0" smtClean="0"/>
              <a:t>ARPPU : </a:t>
            </a:r>
            <a:r>
              <a:rPr lang="fr-FR" dirty="0" err="1" smtClean="0"/>
              <a:t>Average</a:t>
            </a:r>
            <a:r>
              <a:rPr lang="fr-FR" dirty="0" smtClean="0"/>
              <a:t> </a:t>
            </a:r>
            <a:r>
              <a:rPr lang="fr-FR" dirty="0" err="1" smtClean="0"/>
              <a:t>Rev</a:t>
            </a:r>
            <a:r>
              <a:rPr lang="fr-FR" dirty="0" smtClean="0"/>
              <a:t> Per </a:t>
            </a:r>
            <a:r>
              <a:rPr lang="fr-FR" dirty="0" err="1" smtClean="0"/>
              <a:t>Paying</a:t>
            </a:r>
            <a:r>
              <a:rPr lang="fr-FR" dirty="0" smtClean="0"/>
              <a:t> User 	</a:t>
            </a:r>
            <a:r>
              <a:rPr lang="fr-FR" dirty="0" err="1" smtClean="0"/>
              <a:t>eg</a:t>
            </a:r>
            <a:r>
              <a:rPr lang="fr-FR" dirty="0" smtClean="0"/>
              <a:t> $10 to $50 per MAU</a:t>
            </a:r>
          </a:p>
          <a:p>
            <a:r>
              <a:rPr lang="fr-FR" dirty="0" smtClean="0"/>
              <a:t>LTV : Life Time Value			ARPU x Nb of </a:t>
            </a:r>
            <a:r>
              <a:rPr lang="fr-FR" dirty="0" err="1" smtClean="0"/>
              <a:t>months</a:t>
            </a:r>
            <a:r>
              <a:rPr lang="fr-FR" dirty="0" smtClean="0"/>
              <a:t> </a:t>
            </a:r>
            <a:r>
              <a:rPr lang="fr-FR" dirty="0" err="1" smtClean="0"/>
              <a:t>played</a:t>
            </a:r>
            <a:endParaRPr lang="fr-FR" dirty="0" smtClean="0"/>
          </a:p>
          <a:p>
            <a:r>
              <a:rPr lang="fr-FR" dirty="0" err="1" smtClean="0"/>
              <a:t>Numbers</a:t>
            </a:r>
            <a:r>
              <a:rPr lang="fr-FR" dirty="0" smtClean="0"/>
              <a:t> </a:t>
            </a:r>
            <a:r>
              <a:rPr lang="fr-FR" dirty="0" err="1" smtClean="0"/>
              <a:t>depend</a:t>
            </a:r>
            <a:r>
              <a:rPr lang="fr-FR" dirty="0" smtClean="0"/>
              <a:t> on </a:t>
            </a:r>
            <a:r>
              <a:rPr lang="fr-FR" dirty="0" err="1" smtClean="0"/>
              <a:t>success</a:t>
            </a:r>
            <a:r>
              <a:rPr lang="fr-FR" dirty="0" smtClean="0"/>
              <a:t> of the </a:t>
            </a:r>
            <a:r>
              <a:rPr lang="fr-FR" dirty="0" err="1" smtClean="0"/>
              <a:t>game</a:t>
            </a:r>
            <a:endParaRPr lang="fr-FR" dirty="0" smtClean="0"/>
          </a:p>
          <a:p>
            <a:r>
              <a:rPr lang="fr-FR" dirty="0" err="1" smtClean="0"/>
              <a:t>Averages</a:t>
            </a:r>
            <a:r>
              <a:rPr lang="fr-FR" dirty="0" smtClean="0"/>
              <a:t> </a:t>
            </a:r>
            <a:r>
              <a:rPr lang="fr-FR" dirty="0" err="1" smtClean="0"/>
              <a:t>vary</a:t>
            </a:r>
            <a:r>
              <a:rPr lang="fr-FR" dirty="0" smtClean="0"/>
              <a:t> a lot by genre, </a:t>
            </a:r>
            <a:r>
              <a:rPr lang="fr-FR" dirty="0" err="1" smtClean="0"/>
              <a:t>platform</a:t>
            </a:r>
            <a:r>
              <a:rPr lang="fr-FR" dirty="0" smtClean="0"/>
              <a:t> and country</a:t>
            </a:r>
          </a:p>
          <a:p>
            <a:pPr>
              <a:buNone/>
            </a:pPr>
            <a:r>
              <a:rPr lang="fr-FR" dirty="0" err="1" smtClean="0"/>
              <a:t>Cf</a:t>
            </a:r>
            <a:r>
              <a:rPr lang="fr-FR" dirty="0" smtClean="0"/>
              <a:t> </a:t>
            </a:r>
            <a:r>
              <a:rPr lang="en-US" dirty="0" smtClean="0">
                <a:hlinkClick r:id="rId2"/>
              </a:rPr>
              <a:t>http://whatgamesare.com/2010/12/cityville-explained-final-part-social-games.html</a:t>
            </a:r>
            <a:r>
              <a:rPr lang="fr-FR" dirty="0" smtClean="0"/>
              <a:t>		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vocabulary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3810</TotalTime>
  <Words>409</Words>
  <Application>Microsoft Office PowerPoint</Application>
  <PresentationFormat>On-screen Show (16:10)</PresentationFormat>
  <Paragraphs>79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宋体</vt:lpstr>
      <vt:lpstr>DIN 1451 Engschrift</vt:lpstr>
      <vt:lpstr>Calibri</vt:lpstr>
      <vt:lpstr>DIN Mittelschrift Std</vt:lpstr>
      <vt:lpstr>DIN 1451 Mittelschrift</vt:lpstr>
      <vt:lpstr>DIN Engschrift Std</vt:lpstr>
      <vt:lpstr>Office Theme</vt:lpstr>
      <vt:lpstr>How to succeed in Social &amp; Mobile games ?</vt:lpstr>
      <vt:lpstr>Agenda</vt:lpstr>
      <vt:lpstr>Emergence of Games as a service</vt:lpstr>
      <vt:lpstr>Market size evolution ($M)</vt:lpstr>
      <vt:lpstr>Traditional model represented lost value</vt:lpstr>
      <vt:lpstr>Virtual goods enable perfect pricing</vt:lpstr>
      <vt:lpstr>Everyone pays</vt:lpstr>
      <vt:lpstr>Shanda proved the model first</vt:lpstr>
      <vt:lpstr>Some vocabulary</vt:lpstr>
      <vt:lpstr>How does it work ?</vt:lpstr>
      <vt:lpstr>Social games are not just about game</vt:lpstr>
      <vt:lpstr>Lessons for Virtuos ?</vt:lpstr>
      <vt:lpstr>Kongregate</vt:lpstr>
      <vt:lpstr>Lessons for Virtuos ?</vt:lpstr>
      <vt:lpstr>Popcap</vt:lpstr>
      <vt:lpstr>Mobile = additionnal Wave</vt:lpstr>
      <vt:lpstr>A duopoly</vt:lpstr>
      <vt:lpstr>One vs Many</vt:lpstr>
      <vt:lpstr>Freemium dominates</vt:lpstr>
      <vt:lpstr>Freemium dominates</vt:lpstr>
      <vt:lpstr>3 kinds of In-App Purchases</vt:lpstr>
      <vt:lpstr>Whales also important on Mobile</vt:lpstr>
      <vt:lpstr>Not all freemium</vt:lpstr>
      <vt:lpstr>Succesful Mobile Game should be…</vt:lpstr>
      <vt:lpstr>Lessons for Virtuos ?</vt:lpstr>
      <vt:lpstr>Mobile Dev lessons from Gamevil</vt:lpstr>
      <vt:lpstr>Mobile Dev lessons from Halfbrick</vt:lpstr>
      <vt:lpstr>Lessons for Virtuos ?</vt:lpstr>
      <vt:lpstr>Thank You!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Virtuous Company Introduction</dc:title>
  <dc:creator>Virtuos</dc:creator>
  <cp:lastModifiedBy>glangourieux</cp:lastModifiedBy>
  <cp:revision>401</cp:revision>
  <dcterms:created xsi:type="dcterms:W3CDTF">2010-02-24T14:45:39Z</dcterms:created>
  <dcterms:modified xsi:type="dcterms:W3CDTF">2012-03-29T10:37:20Z</dcterms:modified>
</cp:coreProperties>
</file>

<file path=docProps/thumbnail.jpeg>
</file>